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notesMasterIdLst>
    <p:notesMasterId r:id="rId12"/>
  </p:notesMasterIdLst>
  <p:sldSz cx="14630400" cy="8229600"/>
  <p:notesSz cx="8229600" cy="14630400"/>
  <p:embeddedFontLst>
    <p:embeddedFont>
      <p:font typeface="Barlow"/>
      <p:regular r:id="rId17"/>
    </p:embeddedFont>
    <p:embeddedFont>
      <p:font typeface="Barlow"/>
      <p:regular r:id="rId18"/>
    </p:embeddedFont>
    <p:embeddedFont>
      <p:font typeface="Barlow"/>
      <p:regular r:id="rId19"/>
    </p:embeddedFont>
    <p:embeddedFont>
      <p:font typeface="Barlow"/>
      <p:regular r:id="rId20"/>
    </p:embeddedFont>
    <p:embeddedFont>
      <p:font typeface="Montserrat"/>
      <p:regular r:id="rId21"/>
    </p:embeddedFont>
    <p:embeddedFont>
      <p:font typeface="Montserrat"/>
      <p:regular r:id="rId22"/>
    </p:embeddedFont>
    <p:embeddedFont>
      <p:font typeface="Montserrat"/>
      <p:regular r:id="rId23"/>
    </p:embeddedFont>
    <p:embeddedFont>
      <p:font typeface="Montserrat"/>
      <p:regular r:id="rId24"/>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esProps" Target="presProps.xml"/><Relationship Id="rId14" Type="http://schemas.openxmlformats.org/officeDocument/2006/relationships/viewProps" Target="viewProps.xml"/><Relationship Id="rId15" Type="http://schemas.openxmlformats.org/officeDocument/2006/relationships/theme" Target="theme/theme1.xml"/><Relationship Id="rId16" Type="http://schemas.openxmlformats.org/officeDocument/2006/relationships/tableStyles" Target="tableStyles.xml"/><Relationship Id="rId17" Type="http://schemas.openxmlformats.org/officeDocument/2006/relationships/font" Target="fonts/font1.fntdata"/><Relationship Id="rId18" Type="http://schemas.openxmlformats.org/officeDocument/2006/relationships/font" Target="fonts/font2.fntdata"/><Relationship Id="rId19" Type="http://schemas.openxmlformats.org/officeDocument/2006/relationships/font" Target="fonts/font3.fntdata"/><Relationship Id="rId20" Type="http://schemas.openxmlformats.org/officeDocument/2006/relationships/font" Target="fonts/font4.fntdata"/><Relationship Id="rId21" Type="http://schemas.openxmlformats.org/officeDocument/2006/relationships/font" Target="fonts/font5.fntdata"/><Relationship Id="rId22" Type="http://schemas.openxmlformats.org/officeDocument/2006/relationships/font" Target="fonts/font6.fntdata"/><Relationship Id="rId23" Type="http://schemas.openxmlformats.org/officeDocument/2006/relationships/font" Target="fonts/font7.fntdata"/><Relationship Id="rId24"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0-1.png"/><Relationship Id="rId2" Type="http://schemas.openxmlformats.org/officeDocument/2006/relationships/image" Target="../media/image-1010-2.png"/><Relationship Id="rId4"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11-1.png"/><Relationship Id="rId2" Type="http://schemas.openxmlformats.org/officeDocument/2006/relationships/image" Target="../media/image-1011-2.png"/><Relationship Id="rId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2-1.png"/><Relationship Id="rId2" Type="http://schemas.openxmlformats.org/officeDocument/2006/relationships/image" Target="../media/image-1002-2.png"/><Relationship Id="rId4"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3-1.png"/><Relationship Id="rId2" Type="http://schemas.openxmlformats.org/officeDocument/2006/relationships/image" Target="../media/image-1003-2.png"/><Relationship Id="rId4"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4-1.png"/><Relationship Id="rId2" Type="http://schemas.openxmlformats.org/officeDocument/2006/relationships/image" Target="../media/image-1004-2.png"/><Relationship Id="rId4"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5-1.png"/><Relationship Id="rId2" Type="http://schemas.openxmlformats.org/officeDocument/2006/relationships/image" Target="../media/image-1005-2.png"/><Relationship Id="rId4"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6-1.png"/><Relationship Id="rId2" Type="http://schemas.openxmlformats.org/officeDocument/2006/relationships/image" Target="../media/image-1006-2.png"/><Relationship Id="rId4"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7-1.png"/><Relationship Id="rId2" Type="http://schemas.openxmlformats.org/officeDocument/2006/relationships/image" Target="../media/image-1007-2.png"/><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8-1.png"/><Relationship Id="rId2" Type="http://schemas.openxmlformats.org/officeDocument/2006/relationships/image" Target="../media/image-1008-2.png"/><Relationship Id="rId4"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1" Type="http://schemas.openxmlformats.org/officeDocument/2006/relationships/image" Target="../media/image-1009-1.png"/><Relationship Id="rId2" Type="http://schemas.openxmlformats.org/officeDocument/2006/relationships/image" Target="../media/image-1009-2.png"/><Relationship Id="rId4"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solidFill>
          <a:ln/>
        </p:spPr>
      </p:sp>
      <p:pic>
        <p:nvPicPr>
          <p:cNvPr id="4" name="Image 1" descr="preencoded.png">
            <a:hlinkClick r:id="rId3" tooltip=""/>
          </p:cNvPr>
          <p:cNvPicPr>
            <a:picLocks noChangeAspect="1"/>
          </p:cNvPicPr>
          <p:nvPr/>
        </p:nvPicPr>
        <p:blipFill>
          <a:blip r:embed="rId2"/>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image-10-1.png"/><Relationship Id="rId2" Type="http://schemas.openxmlformats.org/officeDocument/2006/relationships/slideLayout" Target="../slideLayouts/slideLayout11.xml"/><Relationship Id="rId3" Type="http://schemas.openxmlformats.org/officeDocument/2006/relationships/notesSlide" Target="../notesSlides/notesSlide10.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slideLayout" Target="../slideLayouts/slideLayout3.xml"/><Relationship Id="rId3"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slideLayout" Target="../slideLayouts/slideLayout5.xml"/><Relationship Id="rId6"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slideLayout" Target="../slideLayouts/slideLayout6.xml"/><Relationship Id="rId3"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slideLayout" Target="../slideLayouts/slideLayout7.xml"/><Relationship Id="rId3"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image-7-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slideLayout" Target="../slideLayouts/slideLayout8.xml"/><Relationship Id="rId6"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slideLayout" Target="../slideLayouts/slideLayout9.xml"/><Relationship Id="rId3"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slideLayout" Target="../slideLayouts/slideLayout10.xml"/><Relationship Id="rId3"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242566" y="595670"/>
            <a:ext cx="4548664" cy="568523"/>
          </a:xfrm>
          <a:prstGeom prst="rect">
            <a:avLst/>
          </a:prstGeom>
          <a:noFill/>
          <a:ln/>
        </p:spPr>
        <p:txBody>
          <a:bodyPr wrap="none" lIns="0" tIns="0" rIns="0" bIns="0" rtlCol="0" anchor="t"/>
          <a:lstStyle/>
          <a:p>
            <a:pPr indent="0" marL="0">
              <a:lnSpc>
                <a:spcPts val="4450"/>
              </a:lnSpc>
              <a:buNone/>
            </a:pPr>
            <a:r>
              <a:rPr lang="en-US" sz="3550" b="1" dirty="0">
                <a:solidFill>
                  <a:srgbClr val="7068F4"/>
                </a:solidFill>
                <a:latin typeface="Barlow Bold" pitchFamily="34" charset="0"/>
                <a:ea typeface="Barlow Bold" pitchFamily="34" charset="-122"/>
                <a:cs typeface="Barlow Bold" pitchFamily="34" charset="-120"/>
              </a:rPr>
              <a:t>Snake Game with BFS</a:t>
            </a:r>
            <a:endParaRPr lang="en-US" sz="3550" dirty="0"/>
          </a:p>
        </p:txBody>
      </p:sp>
      <p:sp>
        <p:nvSpPr>
          <p:cNvPr id="4" name="Text 1"/>
          <p:cNvSpPr/>
          <p:nvPr/>
        </p:nvSpPr>
        <p:spPr>
          <a:xfrm>
            <a:off x="6242566" y="1380173"/>
            <a:ext cx="7631668" cy="6253758"/>
          </a:xfrm>
          <a:prstGeom prst="rect">
            <a:avLst/>
          </a:prstGeom>
          <a:noFill/>
          <a:ln/>
        </p:spPr>
        <p:txBody>
          <a:bodyPr wrap="square" lIns="0" tIns="0" rIns="0" bIns="0" rtlCol="0" anchor="t"/>
          <a:lstStyle/>
          <a:p>
            <a:pPr indent="0" marL="0">
              <a:lnSpc>
                <a:spcPts val="4450"/>
              </a:lnSpc>
              <a:buNone/>
            </a:pPr>
            <a:r>
              <a:rPr lang="en-US" sz="3550" b="1" dirty="0">
                <a:solidFill>
                  <a:srgbClr val="7068F4"/>
                </a:solidFill>
                <a:latin typeface="Barlow Bold" pitchFamily="34" charset="0"/>
                <a:ea typeface="Barlow Bold" pitchFamily="34" charset="-122"/>
                <a:cs typeface="Barlow Bold" pitchFamily="34" charset="-120"/>
              </a:rPr>
              <a:t>This presentation documents a simple Snake Game with a GUI using Python's tkinter library. The game integrates an intelligent feature where the snake automatically navigates toward the food using the Breadth-First Search (BFS) algorithm to determine the shortest path. The GUI is designed to be user-friendly, with added visual and functional elements to enhance gameplay.</a:t>
            </a:r>
            <a:endParaRPr lang="en-US" sz="35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758309" y="1733074"/>
            <a:ext cx="6292572" cy="4305419"/>
          </a:xfrm>
          <a:prstGeom prst="rect">
            <a:avLst/>
          </a:prstGeom>
        </p:spPr>
      </p:pic>
      <p:sp>
        <p:nvSpPr>
          <p:cNvPr id="3" name="Text 0"/>
          <p:cNvSpPr/>
          <p:nvPr/>
        </p:nvSpPr>
        <p:spPr>
          <a:xfrm>
            <a:off x="7587139" y="1705928"/>
            <a:ext cx="6292572" cy="4276011"/>
          </a:xfrm>
          <a:prstGeom prst="rect">
            <a:avLst/>
          </a:prstGeom>
          <a:noFill/>
          <a:ln/>
        </p:spPr>
        <p:txBody>
          <a:bodyPr wrap="square" lIns="0" tIns="0" rIns="0" bIns="0" rtlCol="0" anchor="t"/>
          <a:lstStyle/>
          <a:p>
            <a:pPr indent="0" marL="0">
              <a:lnSpc>
                <a:spcPts val="16800"/>
              </a:lnSpc>
              <a:buNone/>
            </a:pPr>
            <a:r>
              <a:rPr lang="en-US" sz="13450" b="1" dirty="0">
                <a:solidFill>
                  <a:srgbClr val="7068F4"/>
                </a:solidFill>
                <a:latin typeface="Barlow Bold" pitchFamily="34" charset="0"/>
                <a:ea typeface="Barlow Bold" pitchFamily="34" charset="-122"/>
                <a:cs typeface="Barlow Bold" pitchFamily="34" charset="-120"/>
              </a:rPr>
              <a:t>Thank You</a:t>
            </a:r>
            <a:endParaRPr lang="en-US" sz="13450" dirty="0"/>
          </a:p>
        </p:txBody>
      </p:sp>
      <p:sp>
        <p:nvSpPr>
          <p:cNvPr id="4" name="Text 1"/>
          <p:cNvSpPr/>
          <p:nvPr/>
        </p:nvSpPr>
        <p:spPr>
          <a:xfrm>
            <a:off x="7587139" y="6198513"/>
            <a:ext cx="6292572" cy="346710"/>
          </a:xfrm>
          <a:prstGeom prst="rect">
            <a:avLst/>
          </a:prstGeom>
          <a:noFill/>
          <a:ln/>
        </p:spPr>
        <p:txBody>
          <a:bodyPr wrap="none" lIns="0" tIns="0" rIns="0" bIns="0" rtlCol="0" anchor="t"/>
          <a:lstStyle/>
          <a:p>
            <a:pPr indent="0" marL="0">
              <a:lnSpc>
                <a:spcPts val="2700"/>
              </a:lnSpc>
              <a:buNone/>
            </a:pPr>
            <a:endParaRPr lang="en-US" sz="17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083141" y="1172051"/>
            <a:ext cx="3589734" cy="448628"/>
          </a:xfrm>
          <a:prstGeom prst="rect">
            <a:avLst/>
          </a:prstGeom>
          <a:noFill/>
          <a:ln/>
        </p:spPr>
        <p:txBody>
          <a:bodyPr wrap="none" lIns="0" tIns="0" rIns="0" bIns="0" rtlCol="0" anchor="t"/>
          <a:lstStyle/>
          <a:p>
            <a:pPr indent="0" marL="0">
              <a:lnSpc>
                <a:spcPts val="3500"/>
              </a:lnSpc>
              <a:buNone/>
            </a:pPr>
            <a:r>
              <a:rPr lang="en-US" sz="2800" b="1" dirty="0">
                <a:solidFill>
                  <a:srgbClr val="7068F4"/>
                </a:solidFill>
                <a:latin typeface="Barlow Bold" pitchFamily="34" charset="0"/>
                <a:ea typeface="Barlow Bold" pitchFamily="34" charset="-122"/>
                <a:cs typeface="Barlow Bold" pitchFamily="34" charset="-120"/>
              </a:rPr>
              <a:t>Key Features</a:t>
            </a:r>
            <a:endParaRPr lang="en-US" sz="2800" dirty="0"/>
          </a:p>
        </p:txBody>
      </p:sp>
      <p:sp>
        <p:nvSpPr>
          <p:cNvPr id="4" name="Shape 1"/>
          <p:cNvSpPr/>
          <p:nvPr/>
        </p:nvSpPr>
        <p:spPr>
          <a:xfrm>
            <a:off x="6083141" y="2004298"/>
            <a:ext cx="298371" cy="298371"/>
          </a:xfrm>
          <a:prstGeom prst="roundRect">
            <a:avLst>
              <a:gd name="adj" fmla="val 51434"/>
            </a:avLst>
          </a:prstGeom>
          <a:solidFill>
            <a:srgbClr val="EEEFF5"/>
          </a:solidFill>
          <a:ln/>
          <a:effectLst>
            <a:outerShdw sx="100000" sy="100000" kx="0" ky="0" algn="bl" rotWithShape="0" blurRad="41910" dist="20320" dir="13500000">
              <a:srgbClr val="ffffff">
                <a:alpha val="70000"/>
              </a:srgbClr>
            </a:outerShdw>
          </a:effectLst>
        </p:spPr>
      </p:sp>
      <p:sp>
        <p:nvSpPr>
          <p:cNvPr id="5" name="Text 2"/>
          <p:cNvSpPr/>
          <p:nvPr/>
        </p:nvSpPr>
        <p:spPr>
          <a:xfrm>
            <a:off x="6552009" y="2004298"/>
            <a:ext cx="3421142" cy="897255"/>
          </a:xfrm>
          <a:prstGeom prst="rect">
            <a:avLst/>
          </a:prstGeom>
          <a:noFill/>
          <a:ln/>
        </p:spPr>
        <p:txBody>
          <a:bodyPr wrap="square" lIns="0" tIns="0" rIns="0" bIns="0" rtlCol="0" anchor="t"/>
          <a:lstStyle/>
          <a:p>
            <a:pPr indent="0" marL="0">
              <a:lnSpc>
                <a:spcPts val="3500"/>
              </a:lnSpc>
              <a:buNone/>
            </a:pPr>
            <a:r>
              <a:rPr lang="en-US" sz="2800" b="1" dirty="0">
                <a:solidFill>
                  <a:srgbClr val="272525"/>
                </a:solidFill>
                <a:latin typeface="Barlow Bold" pitchFamily="34" charset="0"/>
                <a:ea typeface="Barlow Bold" pitchFamily="34" charset="-122"/>
                <a:cs typeface="Barlow Bold" pitchFamily="34" charset="-120"/>
              </a:rPr>
              <a:t>Automatic Pathfinding</a:t>
            </a:r>
            <a:endParaRPr lang="en-US" sz="2800" dirty="0"/>
          </a:p>
        </p:txBody>
      </p:sp>
      <p:sp>
        <p:nvSpPr>
          <p:cNvPr id="6" name="Text 3"/>
          <p:cNvSpPr/>
          <p:nvPr/>
        </p:nvSpPr>
        <p:spPr>
          <a:xfrm>
            <a:off x="6552009" y="3003828"/>
            <a:ext cx="3421142" cy="1345883"/>
          </a:xfrm>
          <a:prstGeom prst="rect">
            <a:avLst/>
          </a:prstGeom>
          <a:noFill/>
          <a:ln/>
        </p:spPr>
        <p:txBody>
          <a:bodyPr wrap="square" lIns="0" tIns="0" rIns="0" bIns="0" rtlCol="0" anchor="t"/>
          <a:lstStyle/>
          <a:p>
            <a:pPr indent="0" marL="0">
              <a:lnSpc>
                <a:spcPts val="3500"/>
              </a:lnSpc>
              <a:buNone/>
            </a:pPr>
            <a:r>
              <a:rPr lang="en-US" sz="2800" b="1" dirty="0">
                <a:solidFill>
                  <a:srgbClr val="272525"/>
                </a:solidFill>
                <a:latin typeface="Barlow Bold" pitchFamily="34" charset="0"/>
                <a:ea typeface="Barlow Bold" pitchFamily="34" charset="-122"/>
                <a:cs typeface="Barlow Bold" pitchFamily="34" charset="-120"/>
              </a:rPr>
              <a:t>The snake uses BFS to find the shortest path to the food.</a:t>
            </a:r>
            <a:endParaRPr lang="en-US" sz="2800" dirty="0"/>
          </a:p>
        </p:txBody>
      </p:sp>
      <p:sp>
        <p:nvSpPr>
          <p:cNvPr id="7" name="Shape 4"/>
          <p:cNvSpPr/>
          <p:nvPr/>
        </p:nvSpPr>
        <p:spPr>
          <a:xfrm>
            <a:off x="10143649" y="2004298"/>
            <a:ext cx="298371" cy="298371"/>
          </a:xfrm>
          <a:prstGeom prst="roundRect">
            <a:avLst>
              <a:gd name="adj" fmla="val 51434"/>
            </a:avLst>
          </a:prstGeom>
          <a:solidFill>
            <a:srgbClr val="EEEFF5"/>
          </a:solidFill>
          <a:ln/>
          <a:effectLst>
            <a:outerShdw sx="100000" sy="100000" kx="0" ky="0" algn="bl" rotWithShape="0" blurRad="41910" dist="20320" dir="13500000">
              <a:srgbClr val="ffffff">
                <a:alpha val="70000"/>
              </a:srgbClr>
            </a:outerShdw>
          </a:effectLst>
        </p:spPr>
      </p:sp>
      <p:sp>
        <p:nvSpPr>
          <p:cNvPr id="8" name="Text 5"/>
          <p:cNvSpPr/>
          <p:nvPr/>
        </p:nvSpPr>
        <p:spPr>
          <a:xfrm>
            <a:off x="10612517" y="2004298"/>
            <a:ext cx="3421142" cy="448628"/>
          </a:xfrm>
          <a:prstGeom prst="rect">
            <a:avLst/>
          </a:prstGeom>
          <a:noFill/>
          <a:ln/>
        </p:spPr>
        <p:txBody>
          <a:bodyPr wrap="none" lIns="0" tIns="0" rIns="0" bIns="0" rtlCol="0" anchor="t"/>
          <a:lstStyle/>
          <a:p>
            <a:pPr indent="0" marL="0">
              <a:lnSpc>
                <a:spcPts val="3500"/>
              </a:lnSpc>
              <a:buNone/>
            </a:pPr>
            <a:r>
              <a:rPr lang="en-US" sz="2800" b="1" dirty="0">
                <a:solidFill>
                  <a:srgbClr val="272525"/>
                </a:solidFill>
                <a:latin typeface="Barlow Bold" pitchFamily="34" charset="0"/>
                <a:ea typeface="Barlow Bold" pitchFamily="34" charset="-122"/>
                <a:cs typeface="Barlow Bold" pitchFamily="34" charset="-120"/>
              </a:rPr>
              <a:t>Dynamic Gameplay</a:t>
            </a:r>
            <a:endParaRPr lang="en-US" sz="2800" dirty="0"/>
          </a:p>
        </p:txBody>
      </p:sp>
      <p:sp>
        <p:nvSpPr>
          <p:cNvPr id="9" name="Text 6"/>
          <p:cNvSpPr/>
          <p:nvPr/>
        </p:nvSpPr>
        <p:spPr>
          <a:xfrm>
            <a:off x="10612517" y="2555200"/>
            <a:ext cx="3421142" cy="1794510"/>
          </a:xfrm>
          <a:prstGeom prst="rect">
            <a:avLst/>
          </a:prstGeom>
          <a:noFill/>
          <a:ln/>
        </p:spPr>
        <p:txBody>
          <a:bodyPr wrap="square" lIns="0" tIns="0" rIns="0" bIns="0" rtlCol="0" anchor="t"/>
          <a:lstStyle/>
          <a:p>
            <a:pPr indent="0" marL="0">
              <a:lnSpc>
                <a:spcPts val="3500"/>
              </a:lnSpc>
              <a:buNone/>
            </a:pPr>
            <a:r>
              <a:rPr lang="en-US" sz="2800" b="1" dirty="0">
                <a:solidFill>
                  <a:srgbClr val="272525"/>
                </a:solidFill>
                <a:latin typeface="Barlow Bold" pitchFamily="34" charset="0"/>
                <a:ea typeface="Barlow Bold" pitchFamily="34" charset="-122"/>
                <a:cs typeface="Barlow Bold" pitchFamily="34" charset="-120"/>
              </a:rPr>
              <a:t>The snake grows as it consumes food, increasing the difficulty.</a:t>
            </a:r>
            <a:endParaRPr lang="en-US" sz="2800" dirty="0"/>
          </a:p>
        </p:txBody>
      </p:sp>
      <p:sp>
        <p:nvSpPr>
          <p:cNvPr id="10" name="Shape 7"/>
          <p:cNvSpPr/>
          <p:nvPr/>
        </p:nvSpPr>
        <p:spPr>
          <a:xfrm>
            <a:off x="6083141" y="4712018"/>
            <a:ext cx="298371" cy="298371"/>
          </a:xfrm>
          <a:prstGeom prst="roundRect">
            <a:avLst>
              <a:gd name="adj" fmla="val 51434"/>
            </a:avLst>
          </a:prstGeom>
          <a:solidFill>
            <a:srgbClr val="EEEFF5"/>
          </a:solidFill>
          <a:ln/>
          <a:effectLst>
            <a:outerShdw sx="100000" sy="100000" kx="0" ky="0" algn="bl" rotWithShape="0" blurRad="41910" dist="20320" dir="13500000">
              <a:srgbClr val="ffffff">
                <a:alpha val="70000"/>
              </a:srgbClr>
            </a:outerShdw>
          </a:effectLst>
        </p:spPr>
      </p:sp>
      <p:sp>
        <p:nvSpPr>
          <p:cNvPr id="11" name="Text 8"/>
          <p:cNvSpPr/>
          <p:nvPr/>
        </p:nvSpPr>
        <p:spPr>
          <a:xfrm>
            <a:off x="6552009" y="4712018"/>
            <a:ext cx="3421142" cy="448628"/>
          </a:xfrm>
          <a:prstGeom prst="rect">
            <a:avLst/>
          </a:prstGeom>
          <a:noFill/>
          <a:ln/>
        </p:spPr>
        <p:txBody>
          <a:bodyPr wrap="none" lIns="0" tIns="0" rIns="0" bIns="0" rtlCol="0" anchor="t"/>
          <a:lstStyle/>
          <a:p>
            <a:pPr indent="0" marL="0">
              <a:lnSpc>
                <a:spcPts val="3500"/>
              </a:lnSpc>
              <a:buNone/>
            </a:pPr>
            <a:r>
              <a:rPr lang="en-US" sz="2800" b="1" dirty="0">
                <a:solidFill>
                  <a:srgbClr val="272525"/>
                </a:solidFill>
                <a:latin typeface="Barlow Bold" pitchFamily="34" charset="0"/>
                <a:ea typeface="Barlow Bold" pitchFamily="34" charset="-122"/>
                <a:cs typeface="Barlow Bold" pitchFamily="34" charset="-120"/>
              </a:rPr>
              <a:t>Score Tracking</a:t>
            </a:r>
            <a:endParaRPr lang="en-US" sz="2800" dirty="0"/>
          </a:p>
        </p:txBody>
      </p:sp>
      <p:sp>
        <p:nvSpPr>
          <p:cNvPr id="12" name="Text 9"/>
          <p:cNvSpPr/>
          <p:nvPr/>
        </p:nvSpPr>
        <p:spPr>
          <a:xfrm>
            <a:off x="6552009" y="5262920"/>
            <a:ext cx="3421142" cy="1794510"/>
          </a:xfrm>
          <a:prstGeom prst="rect">
            <a:avLst/>
          </a:prstGeom>
          <a:noFill/>
          <a:ln/>
        </p:spPr>
        <p:txBody>
          <a:bodyPr wrap="square" lIns="0" tIns="0" rIns="0" bIns="0" rtlCol="0" anchor="t"/>
          <a:lstStyle/>
          <a:p>
            <a:pPr indent="0" marL="0">
              <a:lnSpc>
                <a:spcPts val="3500"/>
              </a:lnSpc>
              <a:buNone/>
            </a:pPr>
            <a:r>
              <a:rPr lang="en-US" sz="2800" b="1" dirty="0">
                <a:solidFill>
                  <a:srgbClr val="272525"/>
                </a:solidFill>
                <a:latin typeface="Barlow Bold" pitchFamily="34" charset="0"/>
                <a:ea typeface="Barlow Bold" pitchFamily="34" charset="-122"/>
                <a:cs typeface="Barlow Bold" pitchFamily="34" charset="-120"/>
              </a:rPr>
              <a:t>A real-time score display is updated as the player progresses.</a:t>
            </a:r>
            <a:endParaRPr lang="en-US" sz="2800" dirty="0"/>
          </a:p>
        </p:txBody>
      </p:sp>
      <p:sp>
        <p:nvSpPr>
          <p:cNvPr id="13" name="Shape 10"/>
          <p:cNvSpPr/>
          <p:nvPr/>
        </p:nvSpPr>
        <p:spPr>
          <a:xfrm>
            <a:off x="10143649" y="4712018"/>
            <a:ext cx="298371" cy="298371"/>
          </a:xfrm>
          <a:prstGeom prst="roundRect">
            <a:avLst>
              <a:gd name="adj" fmla="val 51434"/>
            </a:avLst>
          </a:prstGeom>
          <a:solidFill>
            <a:srgbClr val="EEEFF5"/>
          </a:solidFill>
          <a:ln/>
          <a:effectLst>
            <a:outerShdw sx="100000" sy="100000" kx="0" ky="0" algn="bl" rotWithShape="0" blurRad="41910" dist="20320" dir="13500000">
              <a:srgbClr val="ffffff">
                <a:alpha val="70000"/>
              </a:srgbClr>
            </a:outerShdw>
          </a:effectLst>
        </p:spPr>
      </p:sp>
      <p:sp>
        <p:nvSpPr>
          <p:cNvPr id="14" name="Text 11"/>
          <p:cNvSpPr/>
          <p:nvPr/>
        </p:nvSpPr>
        <p:spPr>
          <a:xfrm>
            <a:off x="10612517" y="4712018"/>
            <a:ext cx="3421142" cy="448628"/>
          </a:xfrm>
          <a:prstGeom prst="rect">
            <a:avLst/>
          </a:prstGeom>
          <a:noFill/>
          <a:ln/>
        </p:spPr>
        <p:txBody>
          <a:bodyPr wrap="none" lIns="0" tIns="0" rIns="0" bIns="0" rtlCol="0" anchor="t"/>
          <a:lstStyle/>
          <a:p>
            <a:pPr indent="0" marL="0">
              <a:lnSpc>
                <a:spcPts val="3500"/>
              </a:lnSpc>
              <a:buNone/>
            </a:pPr>
            <a:r>
              <a:rPr lang="en-US" sz="2800" b="1" dirty="0">
                <a:solidFill>
                  <a:srgbClr val="272525"/>
                </a:solidFill>
                <a:latin typeface="Barlow Bold" pitchFamily="34" charset="0"/>
                <a:ea typeface="Barlow Bold" pitchFamily="34" charset="-122"/>
                <a:cs typeface="Barlow Bold" pitchFamily="34" charset="-120"/>
              </a:rPr>
              <a:t>Game Over Display</a:t>
            </a:r>
            <a:endParaRPr lang="en-US" sz="2800" dirty="0"/>
          </a:p>
        </p:txBody>
      </p:sp>
      <p:sp>
        <p:nvSpPr>
          <p:cNvPr id="15" name="Text 12"/>
          <p:cNvSpPr/>
          <p:nvPr/>
        </p:nvSpPr>
        <p:spPr>
          <a:xfrm>
            <a:off x="10612517" y="5262920"/>
            <a:ext cx="3421142" cy="1794510"/>
          </a:xfrm>
          <a:prstGeom prst="rect">
            <a:avLst/>
          </a:prstGeom>
          <a:noFill/>
          <a:ln/>
        </p:spPr>
        <p:txBody>
          <a:bodyPr wrap="square" lIns="0" tIns="0" rIns="0" bIns="0" rtlCol="0" anchor="t"/>
          <a:lstStyle/>
          <a:p>
            <a:pPr indent="0" marL="0">
              <a:lnSpc>
                <a:spcPts val="3500"/>
              </a:lnSpc>
              <a:buNone/>
            </a:pPr>
            <a:r>
              <a:rPr lang="en-US" sz="2800" b="1" dirty="0">
                <a:solidFill>
                  <a:srgbClr val="272525"/>
                </a:solidFill>
                <a:latin typeface="Barlow Bold" pitchFamily="34" charset="0"/>
                <a:ea typeface="Barlow Bold" pitchFamily="34" charset="-122"/>
                <a:cs typeface="Barlow Bold" pitchFamily="34" charset="-120"/>
              </a:rPr>
              <a:t>The game provides a clear notification when the player loses.</a:t>
            </a:r>
            <a:endParaRPr lang="en-US" sz="28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36865" y="980718"/>
            <a:ext cx="13356669" cy="1795820"/>
          </a:xfrm>
          <a:prstGeom prst="rect">
            <a:avLst/>
          </a:prstGeom>
          <a:noFill/>
          <a:ln/>
        </p:spPr>
        <p:txBody>
          <a:bodyPr wrap="none" lIns="0" tIns="0" rIns="0" bIns="0" rtlCol="0" anchor="t"/>
          <a:lstStyle/>
          <a:p>
            <a:pPr indent="0" marL="0">
              <a:lnSpc>
                <a:spcPts val="14100"/>
              </a:lnSpc>
              <a:buNone/>
            </a:pPr>
            <a:r>
              <a:rPr lang="en-US" sz="11300" b="1" dirty="0">
                <a:solidFill>
                  <a:srgbClr val="7068F4"/>
                </a:solidFill>
                <a:latin typeface="Barlow Bold" pitchFamily="34" charset="0"/>
                <a:ea typeface="Barlow Bold" pitchFamily="34" charset="-122"/>
                <a:cs typeface="Barlow Bold" pitchFamily="34" charset="-120"/>
              </a:rPr>
              <a:t>Code Structure</a:t>
            </a:r>
            <a:endParaRPr lang="en-US" sz="11300" dirty="0"/>
          </a:p>
        </p:txBody>
      </p:sp>
      <p:sp>
        <p:nvSpPr>
          <p:cNvPr id="3" name="Text 1"/>
          <p:cNvSpPr/>
          <p:nvPr/>
        </p:nvSpPr>
        <p:spPr>
          <a:xfrm>
            <a:off x="636865" y="3231356"/>
            <a:ext cx="4789170" cy="598527"/>
          </a:xfrm>
          <a:prstGeom prst="rect">
            <a:avLst/>
          </a:prstGeom>
          <a:noFill/>
          <a:ln/>
        </p:spPr>
        <p:txBody>
          <a:bodyPr wrap="none" lIns="0" tIns="0" rIns="0" bIns="0" rtlCol="0" anchor="t"/>
          <a:lstStyle/>
          <a:p>
            <a:pPr indent="0" marL="0">
              <a:lnSpc>
                <a:spcPts val="4700"/>
              </a:lnSpc>
              <a:buNone/>
            </a:pPr>
            <a:r>
              <a:rPr lang="en-US" sz="3750" b="1" dirty="0">
                <a:solidFill>
                  <a:srgbClr val="7068F4"/>
                </a:solidFill>
                <a:latin typeface="Barlow Bold" pitchFamily="34" charset="0"/>
                <a:ea typeface="Barlow Bold" pitchFamily="34" charset="-122"/>
                <a:cs typeface="Barlow Bold" pitchFamily="34" charset="-120"/>
              </a:rPr>
              <a:t>Constants</a:t>
            </a:r>
            <a:endParaRPr lang="en-US" sz="3750" dirty="0"/>
          </a:p>
        </p:txBody>
      </p:sp>
      <p:sp>
        <p:nvSpPr>
          <p:cNvPr id="4" name="Text 2"/>
          <p:cNvSpPr/>
          <p:nvPr/>
        </p:nvSpPr>
        <p:spPr>
          <a:xfrm>
            <a:off x="636865" y="4011811"/>
            <a:ext cx="6456402" cy="1436608"/>
          </a:xfrm>
          <a:prstGeom prst="rect">
            <a:avLst/>
          </a:prstGeom>
          <a:noFill/>
          <a:ln/>
        </p:spPr>
        <p:txBody>
          <a:bodyPr wrap="square" lIns="0" tIns="0" rIns="0" bIns="0" rtlCol="0" anchor="t"/>
          <a:lstStyle/>
          <a:p>
            <a:pPr indent="0" marL="0">
              <a:lnSpc>
                <a:spcPts val="3750"/>
              </a:lnSpc>
              <a:buNone/>
            </a:pPr>
            <a:r>
              <a:rPr lang="en-US" sz="3000" b="1" dirty="0">
                <a:solidFill>
                  <a:srgbClr val="7068F4"/>
                </a:solidFill>
                <a:latin typeface="Barlow Bold" pitchFamily="34" charset="0"/>
                <a:ea typeface="Barlow Bold" pitchFamily="34" charset="-122"/>
                <a:cs typeface="Barlow Bold" pitchFamily="34" charset="-120"/>
              </a:rPr>
              <a:t>Grid Dimensions: grid_size, cell_size, grid_width, and grid_height define the game board's size.</a:t>
            </a:r>
            <a:endParaRPr lang="en-US" sz="3000" dirty="0"/>
          </a:p>
        </p:txBody>
      </p:sp>
      <p:sp>
        <p:nvSpPr>
          <p:cNvPr id="5" name="Text 3"/>
          <p:cNvSpPr/>
          <p:nvPr/>
        </p:nvSpPr>
        <p:spPr>
          <a:xfrm>
            <a:off x="636865" y="5630347"/>
            <a:ext cx="6456402" cy="1436608"/>
          </a:xfrm>
          <a:prstGeom prst="rect">
            <a:avLst/>
          </a:prstGeom>
          <a:noFill/>
          <a:ln/>
        </p:spPr>
        <p:txBody>
          <a:bodyPr wrap="square" lIns="0" tIns="0" rIns="0" bIns="0" rtlCol="0" anchor="t"/>
          <a:lstStyle/>
          <a:p>
            <a:pPr indent="0" marL="0">
              <a:lnSpc>
                <a:spcPts val="3750"/>
              </a:lnSpc>
              <a:buNone/>
            </a:pPr>
            <a:r>
              <a:rPr lang="en-US" sz="3000" b="1" dirty="0">
                <a:solidFill>
                  <a:srgbClr val="7068F4"/>
                </a:solidFill>
                <a:latin typeface="Barlow Bold" pitchFamily="34" charset="0"/>
                <a:ea typeface="Barlow Bold" pitchFamily="34" charset="-122"/>
                <a:cs typeface="Barlow Bold" pitchFamily="34" charset="-120"/>
              </a:rPr>
              <a:t>Directions: A dictionary maps movement commands (UP, DOWN, LEFT, RIGHT) to coordinate changes.</a:t>
            </a:r>
            <a:endParaRPr lang="en-US" sz="3000" dirty="0"/>
          </a:p>
        </p:txBody>
      </p:sp>
      <p:sp>
        <p:nvSpPr>
          <p:cNvPr id="6" name="Text 4"/>
          <p:cNvSpPr/>
          <p:nvPr/>
        </p:nvSpPr>
        <p:spPr>
          <a:xfrm>
            <a:off x="7544752" y="3231356"/>
            <a:ext cx="2394585" cy="299204"/>
          </a:xfrm>
          <a:prstGeom prst="rect">
            <a:avLst/>
          </a:prstGeom>
          <a:noFill/>
          <a:ln/>
        </p:spPr>
        <p:txBody>
          <a:bodyPr wrap="none" lIns="0" tIns="0" rIns="0" bIns="0" rtlCol="0" anchor="t"/>
          <a:lstStyle/>
          <a:p>
            <a:pPr indent="0" marL="0">
              <a:lnSpc>
                <a:spcPts val="2350"/>
              </a:lnSpc>
              <a:buNone/>
            </a:pPr>
            <a:r>
              <a:rPr lang="en-US" sz="1850" b="1" dirty="0">
                <a:solidFill>
                  <a:srgbClr val="7068F4"/>
                </a:solidFill>
                <a:latin typeface="Barlow Bold" pitchFamily="34" charset="0"/>
                <a:ea typeface="Barlow Bold" pitchFamily="34" charset="-122"/>
                <a:cs typeface="Barlow Bold" pitchFamily="34" charset="-120"/>
              </a:rPr>
              <a:t>Class: SnakeGame</a:t>
            </a:r>
            <a:endParaRPr lang="en-US" sz="1850" dirty="0"/>
          </a:p>
        </p:txBody>
      </p:sp>
      <p:sp>
        <p:nvSpPr>
          <p:cNvPr id="7" name="Text 5"/>
          <p:cNvSpPr/>
          <p:nvPr/>
        </p:nvSpPr>
        <p:spPr>
          <a:xfrm>
            <a:off x="7544752" y="3712488"/>
            <a:ext cx="6456402" cy="2394109"/>
          </a:xfrm>
          <a:prstGeom prst="rect">
            <a:avLst/>
          </a:prstGeom>
          <a:noFill/>
          <a:ln/>
        </p:spPr>
        <p:txBody>
          <a:bodyPr wrap="square" lIns="0" tIns="0" rIns="0" bIns="0" rtlCol="0" anchor="t"/>
          <a:lstStyle/>
          <a:p>
            <a:pPr indent="0" marL="0">
              <a:lnSpc>
                <a:spcPts val="4700"/>
              </a:lnSpc>
              <a:buNone/>
            </a:pPr>
            <a:r>
              <a:rPr lang="en-US" sz="3750" b="1" dirty="0">
                <a:solidFill>
                  <a:srgbClr val="7068F4"/>
                </a:solidFill>
                <a:latin typeface="Barlow Bold" pitchFamily="34" charset="0"/>
                <a:ea typeface="Barlow Bold" pitchFamily="34" charset="-122"/>
                <a:cs typeface="Barlow Bold" pitchFamily="34" charset="-120"/>
              </a:rPr>
              <a:t>The primary class that handles game logic, rendering, and user interactions.</a:t>
            </a:r>
            <a:endParaRPr lang="en-US" sz="3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442079" y="347305"/>
            <a:ext cx="6648926" cy="831056"/>
          </a:xfrm>
          <a:prstGeom prst="rect">
            <a:avLst/>
          </a:prstGeom>
          <a:noFill/>
          <a:ln/>
        </p:spPr>
        <p:txBody>
          <a:bodyPr wrap="none" lIns="0" tIns="0" rIns="0" bIns="0" rtlCol="0" anchor="t"/>
          <a:lstStyle/>
          <a:p>
            <a:pPr indent="0" marL="0">
              <a:lnSpc>
                <a:spcPts val="6500"/>
              </a:lnSpc>
              <a:buNone/>
            </a:pPr>
            <a:r>
              <a:rPr lang="en-US" sz="5200" b="1" dirty="0">
                <a:solidFill>
                  <a:srgbClr val="7068F4"/>
                </a:solidFill>
                <a:latin typeface="Barlow Bold" pitchFamily="34" charset="0"/>
                <a:ea typeface="Barlow Bold" pitchFamily="34" charset="-122"/>
                <a:cs typeface="Barlow Bold" pitchFamily="34" charset="-120"/>
              </a:rPr>
              <a:t>Key Methods</a:t>
            </a:r>
            <a:endParaRPr lang="en-US" sz="5200" dirty="0"/>
          </a:p>
        </p:txBody>
      </p:sp>
      <p:pic>
        <p:nvPicPr>
          <p:cNvPr id="3" name="Image 0" descr="preencoded.png">    </p:cNvPr>
          <p:cNvPicPr>
            <a:picLocks noChangeAspect="1"/>
          </p:cNvPicPr>
          <p:nvPr/>
        </p:nvPicPr>
        <p:blipFill>
          <a:blip r:embed="rId1"/>
          <a:stretch>
            <a:fillRect/>
          </a:stretch>
        </p:blipFill>
        <p:spPr>
          <a:xfrm>
            <a:off x="442079" y="1431012"/>
            <a:ext cx="3952280" cy="2442686"/>
          </a:xfrm>
          <a:prstGeom prst="rect">
            <a:avLst/>
          </a:prstGeom>
        </p:spPr>
      </p:pic>
      <p:sp>
        <p:nvSpPr>
          <p:cNvPr id="4" name="Text 1"/>
          <p:cNvSpPr/>
          <p:nvPr/>
        </p:nvSpPr>
        <p:spPr>
          <a:xfrm>
            <a:off x="442079" y="4031575"/>
            <a:ext cx="1662232" cy="207764"/>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Barlow Bold" pitchFamily="34" charset="0"/>
                <a:ea typeface="Barlow Bold" pitchFamily="34" charset="-122"/>
                <a:cs typeface="Barlow Bold" pitchFamily="34" charset="-120"/>
              </a:rPr>
              <a:t>__init__</a:t>
            </a:r>
            <a:endParaRPr lang="en-US" sz="1300" dirty="0"/>
          </a:p>
        </p:txBody>
      </p:sp>
      <p:sp>
        <p:nvSpPr>
          <p:cNvPr id="5" name="Text 2"/>
          <p:cNvSpPr/>
          <p:nvPr/>
        </p:nvSpPr>
        <p:spPr>
          <a:xfrm>
            <a:off x="442079" y="4315063"/>
            <a:ext cx="6778347" cy="202049"/>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Montserrat" pitchFamily="34" charset="0"/>
                <a:ea typeface="Montserrat" pitchFamily="34" charset="-122"/>
                <a:cs typeface="Montserrat" pitchFamily="34" charset="-120"/>
              </a:rPr>
              <a:t>Initializes the game.</a:t>
            </a:r>
            <a:endParaRPr lang="en-US" sz="950" dirty="0"/>
          </a:p>
        </p:txBody>
      </p:sp>
      <p:pic>
        <p:nvPicPr>
          <p:cNvPr id="6" name="Image 1" descr="preencoded.png">    </p:cNvPr>
          <p:cNvPicPr>
            <a:picLocks noChangeAspect="1"/>
          </p:cNvPicPr>
          <p:nvPr/>
        </p:nvPicPr>
        <p:blipFill>
          <a:blip r:embed="rId2"/>
          <a:stretch>
            <a:fillRect/>
          </a:stretch>
        </p:blipFill>
        <p:spPr>
          <a:xfrm>
            <a:off x="7409855" y="1431012"/>
            <a:ext cx="3952280" cy="2442686"/>
          </a:xfrm>
          <a:prstGeom prst="rect">
            <a:avLst/>
          </a:prstGeom>
        </p:spPr>
      </p:pic>
      <p:sp>
        <p:nvSpPr>
          <p:cNvPr id="7" name="Text 3"/>
          <p:cNvSpPr/>
          <p:nvPr/>
        </p:nvSpPr>
        <p:spPr>
          <a:xfrm>
            <a:off x="7409855" y="4031575"/>
            <a:ext cx="1662232" cy="207764"/>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Barlow Bold" pitchFamily="34" charset="0"/>
                <a:ea typeface="Barlow Bold" pitchFamily="34" charset="-122"/>
                <a:cs typeface="Barlow Bold" pitchFamily="34" charset="-120"/>
              </a:rPr>
              <a:t>generate_food</a:t>
            </a:r>
            <a:endParaRPr lang="en-US" sz="1300" dirty="0"/>
          </a:p>
        </p:txBody>
      </p:sp>
      <p:sp>
        <p:nvSpPr>
          <p:cNvPr id="8" name="Text 4"/>
          <p:cNvSpPr/>
          <p:nvPr/>
        </p:nvSpPr>
        <p:spPr>
          <a:xfrm>
            <a:off x="7409855" y="4315063"/>
            <a:ext cx="6778466" cy="202049"/>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Montserrat" pitchFamily="34" charset="0"/>
                <a:ea typeface="Montserrat" pitchFamily="34" charset="-122"/>
                <a:cs typeface="Montserrat" pitchFamily="34" charset="-120"/>
              </a:rPr>
              <a:t>Places food randomly.</a:t>
            </a:r>
            <a:endParaRPr lang="en-US" sz="950" dirty="0"/>
          </a:p>
        </p:txBody>
      </p:sp>
      <p:pic>
        <p:nvPicPr>
          <p:cNvPr id="9" name="Image 2" descr="preencoded.png">    </p:cNvPr>
          <p:cNvPicPr>
            <a:picLocks noChangeAspect="1"/>
          </p:cNvPicPr>
          <p:nvPr/>
        </p:nvPicPr>
        <p:blipFill>
          <a:blip r:embed="rId3"/>
          <a:stretch>
            <a:fillRect/>
          </a:stretch>
        </p:blipFill>
        <p:spPr>
          <a:xfrm>
            <a:off x="442079" y="4896088"/>
            <a:ext cx="3952280" cy="2442686"/>
          </a:xfrm>
          <a:prstGeom prst="rect">
            <a:avLst/>
          </a:prstGeom>
        </p:spPr>
      </p:pic>
      <p:sp>
        <p:nvSpPr>
          <p:cNvPr id="10" name="Text 5"/>
          <p:cNvSpPr/>
          <p:nvPr/>
        </p:nvSpPr>
        <p:spPr>
          <a:xfrm>
            <a:off x="442079" y="7496651"/>
            <a:ext cx="1662232" cy="207764"/>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Barlow Bold" pitchFamily="34" charset="0"/>
                <a:ea typeface="Barlow Bold" pitchFamily="34" charset="-122"/>
                <a:cs typeface="Barlow Bold" pitchFamily="34" charset="-120"/>
              </a:rPr>
              <a:t>on_key_press</a:t>
            </a:r>
            <a:endParaRPr lang="en-US" sz="1300" dirty="0"/>
          </a:p>
        </p:txBody>
      </p:sp>
      <p:sp>
        <p:nvSpPr>
          <p:cNvPr id="11" name="Text 6"/>
          <p:cNvSpPr/>
          <p:nvPr/>
        </p:nvSpPr>
        <p:spPr>
          <a:xfrm>
            <a:off x="442079" y="7780139"/>
            <a:ext cx="6778347" cy="202049"/>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Montserrat" pitchFamily="34" charset="0"/>
                <a:ea typeface="Montserrat" pitchFamily="34" charset="-122"/>
                <a:cs typeface="Montserrat" pitchFamily="34" charset="-120"/>
              </a:rPr>
              <a:t>Handles user input.</a:t>
            </a:r>
            <a:endParaRPr lang="en-US" sz="950" dirty="0"/>
          </a:p>
        </p:txBody>
      </p:sp>
      <p:pic>
        <p:nvPicPr>
          <p:cNvPr id="12" name="Image 3" descr="preencoded.png">    </p:cNvPr>
          <p:cNvPicPr>
            <a:picLocks noChangeAspect="1"/>
          </p:cNvPicPr>
          <p:nvPr/>
        </p:nvPicPr>
        <p:blipFill>
          <a:blip r:embed="rId4"/>
          <a:stretch>
            <a:fillRect/>
          </a:stretch>
        </p:blipFill>
        <p:spPr>
          <a:xfrm>
            <a:off x="7409855" y="4896088"/>
            <a:ext cx="3952280" cy="2442686"/>
          </a:xfrm>
          <a:prstGeom prst="rect">
            <a:avLst/>
          </a:prstGeom>
        </p:spPr>
      </p:pic>
      <p:sp>
        <p:nvSpPr>
          <p:cNvPr id="13" name="Text 7"/>
          <p:cNvSpPr/>
          <p:nvPr/>
        </p:nvSpPr>
        <p:spPr>
          <a:xfrm>
            <a:off x="7409855" y="7496651"/>
            <a:ext cx="1662232" cy="207764"/>
          </a:xfrm>
          <a:prstGeom prst="rect">
            <a:avLst/>
          </a:prstGeom>
          <a:noFill/>
          <a:ln/>
        </p:spPr>
        <p:txBody>
          <a:bodyPr wrap="none" lIns="0" tIns="0" rIns="0" bIns="0" rtlCol="0" anchor="t"/>
          <a:lstStyle/>
          <a:p>
            <a:pPr algn="l" indent="0" marL="0">
              <a:lnSpc>
                <a:spcPts val="1600"/>
              </a:lnSpc>
              <a:buNone/>
            </a:pPr>
            <a:r>
              <a:rPr lang="en-US" sz="1300" b="1" dirty="0">
                <a:solidFill>
                  <a:srgbClr val="272525"/>
                </a:solidFill>
                <a:latin typeface="Barlow Bold" pitchFamily="34" charset="0"/>
                <a:ea typeface="Barlow Bold" pitchFamily="34" charset="-122"/>
                <a:cs typeface="Barlow Bold" pitchFamily="34" charset="-120"/>
              </a:rPr>
              <a:t>bfs</a:t>
            </a:r>
            <a:endParaRPr lang="en-US" sz="1300" dirty="0"/>
          </a:p>
        </p:txBody>
      </p:sp>
      <p:sp>
        <p:nvSpPr>
          <p:cNvPr id="14" name="Text 8"/>
          <p:cNvSpPr/>
          <p:nvPr/>
        </p:nvSpPr>
        <p:spPr>
          <a:xfrm>
            <a:off x="7409855" y="7780139"/>
            <a:ext cx="6778466" cy="202049"/>
          </a:xfrm>
          <a:prstGeom prst="rect">
            <a:avLst/>
          </a:prstGeom>
          <a:noFill/>
          <a:ln/>
        </p:spPr>
        <p:txBody>
          <a:bodyPr wrap="none" lIns="0" tIns="0" rIns="0" bIns="0" rtlCol="0" anchor="t"/>
          <a:lstStyle/>
          <a:p>
            <a:pPr algn="l" indent="0" marL="0">
              <a:lnSpc>
                <a:spcPts val="1550"/>
              </a:lnSpc>
              <a:buNone/>
            </a:pPr>
            <a:r>
              <a:rPr lang="en-US" sz="950" dirty="0">
                <a:solidFill>
                  <a:srgbClr val="272525"/>
                </a:solidFill>
                <a:latin typeface="Montserrat" pitchFamily="34" charset="0"/>
                <a:ea typeface="Montserrat" pitchFamily="34" charset="-122"/>
                <a:cs typeface="Montserrat" pitchFamily="34" charset="-120"/>
              </a:rPr>
              <a:t>Finds the shortest path using BFS.</a:t>
            </a:r>
            <a:endParaRPr lang="en-US" sz="9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5486400" cy="8229600"/>
          </a:xfrm>
          <a:prstGeom prst="rect">
            <a:avLst/>
          </a:prstGeom>
        </p:spPr>
      </p:pic>
      <p:sp>
        <p:nvSpPr>
          <p:cNvPr id="3" name="Text 0"/>
          <p:cNvSpPr/>
          <p:nvPr/>
        </p:nvSpPr>
        <p:spPr>
          <a:xfrm>
            <a:off x="6172438" y="625435"/>
            <a:ext cx="7771924" cy="1289566"/>
          </a:xfrm>
          <a:prstGeom prst="rect">
            <a:avLst/>
          </a:prstGeom>
          <a:noFill/>
          <a:ln/>
        </p:spPr>
        <p:txBody>
          <a:bodyPr wrap="none" lIns="0" tIns="0" rIns="0" bIns="0" rtlCol="0" anchor="t"/>
          <a:lstStyle/>
          <a:p>
            <a:pPr indent="0" marL="0">
              <a:lnSpc>
                <a:spcPts val="10150"/>
              </a:lnSpc>
              <a:buNone/>
            </a:pPr>
            <a:r>
              <a:rPr lang="en-US" sz="8100" b="1" dirty="0">
                <a:solidFill>
                  <a:srgbClr val="7068F4"/>
                </a:solidFill>
                <a:latin typeface="Barlow Bold" pitchFamily="34" charset="0"/>
                <a:ea typeface="Barlow Bold" pitchFamily="34" charset="-122"/>
                <a:cs typeface="Barlow Bold" pitchFamily="34" charset="-120"/>
              </a:rPr>
              <a:t>Game Logic</a:t>
            </a:r>
            <a:endParaRPr lang="en-US" sz="8100" dirty="0"/>
          </a:p>
        </p:txBody>
      </p:sp>
      <p:sp>
        <p:nvSpPr>
          <p:cNvPr id="4" name="Shape 1"/>
          <p:cNvSpPr/>
          <p:nvPr/>
        </p:nvSpPr>
        <p:spPr>
          <a:xfrm>
            <a:off x="6454973" y="2208967"/>
            <a:ext cx="22860" cy="5395198"/>
          </a:xfrm>
          <a:prstGeom prst="roundRect">
            <a:avLst>
              <a:gd name="adj" fmla="val 771764"/>
            </a:avLst>
          </a:prstGeom>
          <a:solidFill>
            <a:srgbClr val="C1C3D0"/>
          </a:solidFill>
          <a:ln/>
        </p:spPr>
      </p:sp>
      <p:sp>
        <p:nvSpPr>
          <p:cNvPr id="5" name="Shape 2"/>
          <p:cNvSpPr/>
          <p:nvPr/>
        </p:nvSpPr>
        <p:spPr>
          <a:xfrm>
            <a:off x="6664047" y="2638544"/>
            <a:ext cx="686038" cy="22860"/>
          </a:xfrm>
          <a:prstGeom prst="roundRect">
            <a:avLst>
              <a:gd name="adj" fmla="val 771764"/>
            </a:avLst>
          </a:prstGeom>
          <a:solidFill>
            <a:srgbClr val="C1C3D0"/>
          </a:solidFill>
          <a:ln/>
        </p:spPr>
      </p:sp>
      <p:sp>
        <p:nvSpPr>
          <p:cNvPr id="6" name="Shape 3"/>
          <p:cNvSpPr/>
          <p:nvPr/>
        </p:nvSpPr>
        <p:spPr>
          <a:xfrm>
            <a:off x="6245900" y="2429470"/>
            <a:ext cx="441007" cy="441008"/>
          </a:xfrm>
          <a:prstGeom prst="roundRect">
            <a:avLst>
              <a:gd name="adj" fmla="val 40005"/>
            </a:avLst>
          </a:prstGeom>
          <a:solidFill>
            <a:srgbClr val="EEEFF5"/>
          </a:solidFill>
          <a:ln/>
          <a:effectLst>
            <a:outerShdw sx="100000" sy="100000" kx="0" ky="0" algn="bl" rotWithShape="0" blurRad="48260" dist="24130" dir="13500000">
              <a:srgbClr val="ffffff">
                <a:alpha val="70000"/>
              </a:srgbClr>
            </a:outerShdw>
          </a:effectLst>
        </p:spPr>
      </p:sp>
      <p:sp>
        <p:nvSpPr>
          <p:cNvPr id="7" name="Text 4"/>
          <p:cNvSpPr/>
          <p:nvPr/>
        </p:nvSpPr>
        <p:spPr>
          <a:xfrm>
            <a:off x="6411516" y="2495193"/>
            <a:ext cx="109657" cy="309563"/>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Barlow Bold" pitchFamily="34" charset="0"/>
                <a:ea typeface="Barlow Bold" pitchFamily="34" charset="-122"/>
                <a:cs typeface="Barlow Bold" pitchFamily="34" charset="-120"/>
              </a:rPr>
              <a:t>1</a:t>
            </a:r>
            <a:endParaRPr lang="en-US" sz="2400" dirty="0"/>
          </a:p>
        </p:txBody>
      </p:sp>
      <p:sp>
        <p:nvSpPr>
          <p:cNvPr id="8" name="Text 5"/>
          <p:cNvSpPr/>
          <p:nvPr/>
        </p:nvSpPr>
        <p:spPr>
          <a:xfrm>
            <a:off x="7544514" y="2404943"/>
            <a:ext cx="2579251" cy="322302"/>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Movement</a:t>
            </a:r>
            <a:endParaRPr lang="en-US" sz="2000" dirty="0"/>
          </a:p>
        </p:txBody>
      </p:sp>
      <p:sp>
        <p:nvSpPr>
          <p:cNvPr id="9" name="Text 6"/>
          <p:cNvSpPr/>
          <p:nvPr/>
        </p:nvSpPr>
        <p:spPr>
          <a:xfrm>
            <a:off x="7544514" y="2844760"/>
            <a:ext cx="6399848" cy="940475"/>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The snake's movement is controlled by the direction set in self.direction, which is updated via user input (KeyPress events) and BFS pathfinding.</a:t>
            </a:r>
            <a:endParaRPr lang="en-US" sz="1500" dirty="0"/>
          </a:p>
        </p:txBody>
      </p:sp>
      <p:sp>
        <p:nvSpPr>
          <p:cNvPr id="10" name="Shape 7"/>
          <p:cNvSpPr/>
          <p:nvPr/>
        </p:nvSpPr>
        <p:spPr>
          <a:xfrm>
            <a:off x="6664047" y="4606766"/>
            <a:ext cx="686038" cy="22860"/>
          </a:xfrm>
          <a:prstGeom prst="roundRect">
            <a:avLst>
              <a:gd name="adj" fmla="val 771764"/>
            </a:avLst>
          </a:prstGeom>
          <a:solidFill>
            <a:srgbClr val="C1C3D0"/>
          </a:solidFill>
          <a:ln/>
        </p:spPr>
      </p:sp>
      <p:sp>
        <p:nvSpPr>
          <p:cNvPr id="11" name="Shape 8"/>
          <p:cNvSpPr/>
          <p:nvPr/>
        </p:nvSpPr>
        <p:spPr>
          <a:xfrm>
            <a:off x="6245900" y="4397693"/>
            <a:ext cx="441007" cy="441008"/>
          </a:xfrm>
          <a:prstGeom prst="roundRect">
            <a:avLst>
              <a:gd name="adj" fmla="val 40005"/>
            </a:avLst>
          </a:prstGeom>
          <a:solidFill>
            <a:srgbClr val="EEEFF5"/>
          </a:solidFill>
          <a:ln/>
          <a:effectLst>
            <a:outerShdw sx="100000" sy="100000" kx="0" ky="0" algn="bl" rotWithShape="0" blurRad="48260" dist="24130" dir="13500000">
              <a:srgbClr val="ffffff">
                <a:alpha val="70000"/>
              </a:srgbClr>
            </a:outerShdw>
          </a:effectLst>
        </p:spPr>
      </p:sp>
      <p:sp>
        <p:nvSpPr>
          <p:cNvPr id="12" name="Text 9"/>
          <p:cNvSpPr/>
          <p:nvPr/>
        </p:nvSpPr>
        <p:spPr>
          <a:xfrm>
            <a:off x="6379726" y="4463415"/>
            <a:ext cx="173355" cy="309563"/>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Barlow Bold" pitchFamily="34" charset="0"/>
                <a:ea typeface="Barlow Bold" pitchFamily="34" charset="-122"/>
                <a:cs typeface="Barlow Bold" pitchFamily="34" charset="-120"/>
              </a:rPr>
              <a:t>2</a:t>
            </a:r>
            <a:endParaRPr lang="en-US" sz="2400" dirty="0"/>
          </a:p>
        </p:txBody>
      </p:sp>
      <p:sp>
        <p:nvSpPr>
          <p:cNvPr id="13" name="Text 10"/>
          <p:cNvSpPr/>
          <p:nvPr/>
        </p:nvSpPr>
        <p:spPr>
          <a:xfrm>
            <a:off x="7544514" y="4373166"/>
            <a:ext cx="2579251" cy="322302"/>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Collision Detection</a:t>
            </a:r>
            <a:endParaRPr lang="en-US" sz="2000" dirty="0"/>
          </a:p>
        </p:txBody>
      </p:sp>
      <p:sp>
        <p:nvSpPr>
          <p:cNvPr id="14" name="Text 11"/>
          <p:cNvSpPr/>
          <p:nvPr/>
        </p:nvSpPr>
        <p:spPr>
          <a:xfrm>
            <a:off x="7544514" y="4812983"/>
            <a:ext cx="6399848" cy="626983"/>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The game ends if the snake's head moves outside the grid (wall collision) or overlaps with any part of its body (self-collision).</a:t>
            </a:r>
            <a:endParaRPr lang="en-US" sz="1500" dirty="0"/>
          </a:p>
        </p:txBody>
      </p:sp>
      <p:sp>
        <p:nvSpPr>
          <p:cNvPr id="15" name="Shape 12"/>
          <p:cNvSpPr/>
          <p:nvPr/>
        </p:nvSpPr>
        <p:spPr>
          <a:xfrm>
            <a:off x="6664047" y="6261497"/>
            <a:ext cx="686038" cy="22860"/>
          </a:xfrm>
          <a:prstGeom prst="roundRect">
            <a:avLst>
              <a:gd name="adj" fmla="val 771764"/>
            </a:avLst>
          </a:prstGeom>
          <a:solidFill>
            <a:srgbClr val="C1C3D0"/>
          </a:solidFill>
          <a:ln/>
        </p:spPr>
      </p:sp>
      <p:sp>
        <p:nvSpPr>
          <p:cNvPr id="16" name="Shape 13"/>
          <p:cNvSpPr/>
          <p:nvPr/>
        </p:nvSpPr>
        <p:spPr>
          <a:xfrm>
            <a:off x="6245900" y="6052423"/>
            <a:ext cx="441007" cy="441008"/>
          </a:xfrm>
          <a:prstGeom prst="roundRect">
            <a:avLst>
              <a:gd name="adj" fmla="val 40005"/>
            </a:avLst>
          </a:prstGeom>
          <a:solidFill>
            <a:srgbClr val="EEEFF5"/>
          </a:solidFill>
          <a:ln/>
          <a:effectLst>
            <a:outerShdw sx="100000" sy="100000" kx="0" ky="0" algn="bl" rotWithShape="0" blurRad="48260" dist="24130" dir="13500000">
              <a:srgbClr val="ffffff">
                <a:alpha val="70000"/>
              </a:srgbClr>
            </a:outerShdw>
          </a:effectLst>
        </p:spPr>
      </p:sp>
      <p:sp>
        <p:nvSpPr>
          <p:cNvPr id="17" name="Text 14"/>
          <p:cNvSpPr/>
          <p:nvPr/>
        </p:nvSpPr>
        <p:spPr>
          <a:xfrm>
            <a:off x="6382822" y="6118146"/>
            <a:ext cx="167164" cy="309563"/>
          </a:xfrm>
          <a:prstGeom prst="rect">
            <a:avLst/>
          </a:prstGeom>
          <a:noFill/>
          <a:ln/>
        </p:spPr>
        <p:txBody>
          <a:bodyPr wrap="none" lIns="0" tIns="0" rIns="0" bIns="0" rtlCol="0" anchor="t"/>
          <a:lstStyle/>
          <a:p>
            <a:pPr algn="ctr" indent="0" marL="0">
              <a:lnSpc>
                <a:spcPts val="2400"/>
              </a:lnSpc>
              <a:buNone/>
            </a:pPr>
            <a:r>
              <a:rPr lang="en-US" sz="2400" b="1" dirty="0">
                <a:solidFill>
                  <a:srgbClr val="272525"/>
                </a:solidFill>
                <a:latin typeface="Barlow Bold" pitchFamily="34" charset="0"/>
                <a:ea typeface="Barlow Bold" pitchFamily="34" charset="-122"/>
                <a:cs typeface="Barlow Bold" pitchFamily="34" charset="-120"/>
              </a:rPr>
              <a:t>3</a:t>
            </a:r>
            <a:endParaRPr lang="en-US" sz="2400" dirty="0"/>
          </a:p>
        </p:txBody>
      </p:sp>
      <p:sp>
        <p:nvSpPr>
          <p:cNvPr id="18" name="Text 15"/>
          <p:cNvSpPr/>
          <p:nvPr/>
        </p:nvSpPr>
        <p:spPr>
          <a:xfrm>
            <a:off x="7544514" y="6027896"/>
            <a:ext cx="2579251" cy="322302"/>
          </a:xfrm>
          <a:prstGeom prst="rect">
            <a:avLst/>
          </a:prstGeom>
          <a:noFill/>
          <a:ln/>
        </p:spPr>
        <p:txBody>
          <a:bodyPr wrap="none" lIns="0" tIns="0" rIns="0" bIns="0" rtlCol="0" anchor="t"/>
          <a:lstStyle/>
          <a:p>
            <a:pPr algn="l" indent="0" marL="0">
              <a:lnSpc>
                <a:spcPts val="2500"/>
              </a:lnSpc>
              <a:buNone/>
            </a:pPr>
            <a:r>
              <a:rPr lang="en-US" sz="2000" b="1" dirty="0">
                <a:solidFill>
                  <a:srgbClr val="272525"/>
                </a:solidFill>
                <a:latin typeface="Barlow Bold" pitchFamily="34" charset="0"/>
                <a:ea typeface="Barlow Bold" pitchFamily="34" charset="-122"/>
                <a:cs typeface="Barlow Bold" pitchFamily="34" charset="-120"/>
              </a:rPr>
              <a:t>Food Consumption</a:t>
            </a:r>
            <a:endParaRPr lang="en-US" sz="2000" dirty="0"/>
          </a:p>
        </p:txBody>
      </p:sp>
      <p:sp>
        <p:nvSpPr>
          <p:cNvPr id="19" name="Text 16"/>
          <p:cNvSpPr/>
          <p:nvPr/>
        </p:nvSpPr>
        <p:spPr>
          <a:xfrm>
            <a:off x="7544514" y="6467713"/>
            <a:ext cx="6399848" cy="940475"/>
          </a:xfrm>
          <a:prstGeom prst="rect">
            <a:avLst/>
          </a:prstGeom>
          <a:noFill/>
          <a:ln/>
        </p:spPr>
        <p:txBody>
          <a:bodyPr wrap="square" lIns="0" tIns="0" rIns="0" bIns="0" rtlCol="0" anchor="t"/>
          <a:lstStyle/>
          <a:p>
            <a:pPr algn="l" indent="0" marL="0">
              <a:lnSpc>
                <a:spcPts val="2450"/>
              </a:lnSpc>
              <a:buNone/>
            </a:pPr>
            <a:r>
              <a:rPr lang="en-US" sz="1500" dirty="0">
                <a:solidFill>
                  <a:srgbClr val="272525"/>
                </a:solidFill>
                <a:latin typeface="Montserrat" pitchFamily="34" charset="0"/>
                <a:ea typeface="Montserrat" pitchFamily="34" charset="-122"/>
                <a:cs typeface="Montserrat" pitchFamily="34" charset="-120"/>
              </a:rPr>
              <a:t>When the snake reaches the food, it grows by not removing its tail, a new food position is generated, the score is incremented, and the score is displayed in the GUI.</a:t>
            </a:r>
            <a:endParaRPr lang="en-US" sz="15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58309" y="745093"/>
            <a:ext cx="5701546" cy="712708"/>
          </a:xfrm>
          <a:prstGeom prst="rect">
            <a:avLst/>
          </a:prstGeom>
          <a:noFill/>
          <a:ln/>
        </p:spPr>
        <p:txBody>
          <a:bodyPr wrap="non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Pathfinding with BFS</a:t>
            </a:r>
            <a:endParaRPr lang="en-US" sz="4450" dirty="0"/>
          </a:p>
        </p:txBody>
      </p:sp>
      <p:sp>
        <p:nvSpPr>
          <p:cNvPr id="4" name="Text 1"/>
          <p:cNvSpPr/>
          <p:nvPr/>
        </p:nvSpPr>
        <p:spPr>
          <a:xfrm>
            <a:off x="758309" y="1782723"/>
            <a:ext cx="7627382" cy="5701665"/>
          </a:xfrm>
          <a:prstGeom prst="rect">
            <a:avLst/>
          </a:prstGeom>
          <a:noFill/>
          <a:ln/>
        </p:spPr>
        <p:txBody>
          <a:bodyPr wrap="square" lIns="0" tIns="0" rIns="0" bIns="0" rtlCol="0" anchor="t"/>
          <a:lstStyle/>
          <a:p>
            <a:pPr indent="0" marL="0">
              <a:lnSpc>
                <a:spcPts val="5600"/>
              </a:lnSpc>
              <a:buNone/>
            </a:pPr>
            <a:r>
              <a:rPr lang="en-US" sz="4450" b="1" dirty="0">
                <a:solidFill>
                  <a:srgbClr val="7068F4"/>
                </a:solidFill>
                <a:latin typeface="Barlow Bold" pitchFamily="34" charset="0"/>
                <a:ea typeface="Barlow Bold" pitchFamily="34" charset="-122"/>
                <a:cs typeface="Barlow Bold" pitchFamily="34" charset="-120"/>
              </a:rPr>
              <a:t>BFS explores all possible movements from the snake's head, ensuring no movement crosses into the snake's body or outside the grid. It returns the shortest path to the food, guiding the snake step-by-step.</a:t>
            </a:r>
            <a:endParaRPr lang="en-US" sz="44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2242899"/>
          </a:xfrm>
          <a:prstGeom prst="rect">
            <a:avLst/>
          </a:prstGeom>
        </p:spPr>
      </p:pic>
      <p:sp>
        <p:nvSpPr>
          <p:cNvPr id="3" name="Text 0"/>
          <p:cNvSpPr/>
          <p:nvPr/>
        </p:nvSpPr>
        <p:spPr>
          <a:xfrm>
            <a:off x="627936" y="2851190"/>
            <a:ext cx="6516291" cy="814507"/>
          </a:xfrm>
          <a:prstGeom prst="rect">
            <a:avLst/>
          </a:prstGeom>
          <a:noFill/>
          <a:ln/>
        </p:spPr>
        <p:txBody>
          <a:bodyPr wrap="none" lIns="0" tIns="0" rIns="0" bIns="0" rtlCol="0" anchor="t"/>
          <a:lstStyle/>
          <a:p>
            <a:pPr indent="0" marL="0">
              <a:lnSpc>
                <a:spcPts val="6400"/>
              </a:lnSpc>
              <a:buNone/>
            </a:pPr>
            <a:r>
              <a:rPr lang="en-US" sz="5100" b="1" dirty="0">
                <a:solidFill>
                  <a:srgbClr val="7068F4"/>
                </a:solidFill>
                <a:latin typeface="Barlow Bold" pitchFamily="34" charset="0"/>
                <a:ea typeface="Barlow Bold" pitchFamily="34" charset="-122"/>
                <a:cs typeface="Barlow Bold" pitchFamily="34" charset="-120"/>
              </a:rPr>
              <a:t>User Interface (GUI)</a:t>
            </a:r>
            <a:endParaRPr lang="en-US" sz="5100" dirty="0"/>
          </a:p>
        </p:txBody>
      </p:sp>
      <p:pic>
        <p:nvPicPr>
          <p:cNvPr id="4" name="Image 1" descr="preencoded.png">    </p:cNvPr>
          <p:cNvPicPr>
            <a:picLocks noChangeAspect="1"/>
          </p:cNvPicPr>
          <p:nvPr/>
        </p:nvPicPr>
        <p:blipFill>
          <a:blip r:embed="rId2"/>
          <a:stretch>
            <a:fillRect/>
          </a:stretch>
        </p:blipFill>
        <p:spPr>
          <a:xfrm>
            <a:off x="627936" y="3934778"/>
            <a:ext cx="448508" cy="448508"/>
          </a:xfrm>
          <a:prstGeom prst="rect">
            <a:avLst/>
          </a:prstGeom>
        </p:spPr>
      </p:pic>
      <p:sp>
        <p:nvSpPr>
          <p:cNvPr id="5" name="Text 1"/>
          <p:cNvSpPr/>
          <p:nvPr/>
        </p:nvSpPr>
        <p:spPr>
          <a:xfrm>
            <a:off x="627936" y="4562713"/>
            <a:ext cx="4278749" cy="590193"/>
          </a:xfrm>
          <a:prstGeom prst="rect">
            <a:avLst/>
          </a:prstGeom>
          <a:noFill/>
          <a:ln/>
        </p:spPr>
        <p:txBody>
          <a:bodyPr wrap="none" lIns="0" tIns="0" rIns="0" bIns="0" rtlCol="0" anchor="t"/>
          <a:lstStyle/>
          <a:p>
            <a:pPr algn="l" indent="0" marL="0">
              <a:lnSpc>
                <a:spcPts val="4600"/>
              </a:lnSpc>
              <a:buNone/>
            </a:pPr>
            <a:r>
              <a:rPr lang="en-US" sz="3700" b="1" dirty="0">
                <a:solidFill>
                  <a:srgbClr val="272525"/>
                </a:solidFill>
                <a:latin typeface="Barlow Bold" pitchFamily="34" charset="0"/>
                <a:ea typeface="Barlow Bold" pitchFamily="34" charset="-122"/>
                <a:cs typeface="Barlow Bold" pitchFamily="34" charset="-120"/>
              </a:rPr>
              <a:t>Frame</a:t>
            </a:r>
            <a:endParaRPr lang="en-US" sz="3700" dirty="0"/>
          </a:p>
        </p:txBody>
      </p:sp>
      <p:sp>
        <p:nvSpPr>
          <p:cNvPr id="6" name="Text 2"/>
          <p:cNvSpPr/>
          <p:nvPr/>
        </p:nvSpPr>
        <p:spPr>
          <a:xfrm>
            <a:off x="627936" y="5260538"/>
            <a:ext cx="4278749" cy="1770578"/>
          </a:xfrm>
          <a:prstGeom prst="rect">
            <a:avLst/>
          </a:prstGeom>
          <a:noFill/>
          <a:ln/>
        </p:spPr>
        <p:txBody>
          <a:bodyPr wrap="square" lIns="0" tIns="0" rIns="0" bIns="0" rtlCol="0" anchor="t"/>
          <a:lstStyle/>
          <a:p>
            <a:pPr algn="l" indent="0" marL="0">
              <a:lnSpc>
                <a:spcPts val="4600"/>
              </a:lnSpc>
              <a:buNone/>
            </a:pPr>
            <a:r>
              <a:rPr lang="en-US" sz="3700" b="1" dirty="0">
                <a:solidFill>
                  <a:srgbClr val="272525"/>
                </a:solidFill>
                <a:latin typeface="Barlow Bold" pitchFamily="34" charset="0"/>
                <a:ea typeface="Barlow Bold" pitchFamily="34" charset="-122"/>
                <a:cs typeface="Barlow Bold" pitchFamily="34" charset="-120"/>
              </a:rPr>
              <a:t>The main container holding all game elements.</a:t>
            </a:r>
            <a:endParaRPr lang="en-US" sz="3700" dirty="0"/>
          </a:p>
        </p:txBody>
      </p:sp>
      <p:pic>
        <p:nvPicPr>
          <p:cNvPr id="7" name="Image 2" descr="preencoded.png">    </p:cNvPr>
          <p:cNvPicPr>
            <a:picLocks noChangeAspect="1"/>
          </p:cNvPicPr>
          <p:nvPr/>
        </p:nvPicPr>
        <p:blipFill>
          <a:blip r:embed="rId3"/>
          <a:stretch>
            <a:fillRect/>
          </a:stretch>
        </p:blipFill>
        <p:spPr>
          <a:xfrm>
            <a:off x="5175766" y="3934778"/>
            <a:ext cx="448508" cy="448508"/>
          </a:xfrm>
          <a:prstGeom prst="rect">
            <a:avLst/>
          </a:prstGeom>
        </p:spPr>
      </p:pic>
      <p:sp>
        <p:nvSpPr>
          <p:cNvPr id="8" name="Text 3"/>
          <p:cNvSpPr/>
          <p:nvPr/>
        </p:nvSpPr>
        <p:spPr>
          <a:xfrm>
            <a:off x="5175766" y="4562713"/>
            <a:ext cx="4278749" cy="590193"/>
          </a:xfrm>
          <a:prstGeom prst="rect">
            <a:avLst/>
          </a:prstGeom>
          <a:noFill/>
          <a:ln/>
        </p:spPr>
        <p:txBody>
          <a:bodyPr wrap="none" lIns="0" tIns="0" rIns="0" bIns="0" rtlCol="0" anchor="t"/>
          <a:lstStyle/>
          <a:p>
            <a:pPr algn="l" indent="0" marL="0">
              <a:lnSpc>
                <a:spcPts val="4600"/>
              </a:lnSpc>
              <a:buNone/>
            </a:pPr>
            <a:r>
              <a:rPr lang="en-US" sz="3700" b="1" dirty="0">
                <a:solidFill>
                  <a:srgbClr val="272525"/>
                </a:solidFill>
                <a:latin typeface="Barlow Bold" pitchFamily="34" charset="0"/>
                <a:ea typeface="Barlow Bold" pitchFamily="34" charset="-122"/>
                <a:cs typeface="Barlow Bold" pitchFamily="34" charset="-120"/>
              </a:rPr>
              <a:t>Score Label</a:t>
            </a:r>
            <a:endParaRPr lang="en-US" sz="3700" dirty="0"/>
          </a:p>
        </p:txBody>
      </p:sp>
      <p:sp>
        <p:nvSpPr>
          <p:cNvPr id="9" name="Text 4"/>
          <p:cNvSpPr/>
          <p:nvPr/>
        </p:nvSpPr>
        <p:spPr>
          <a:xfrm>
            <a:off x="5175766" y="5260538"/>
            <a:ext cx="4278749" cy="1770578"/>
          </a:xfrm>
          <a:prstGeom prst="rect">
            <a:avLst/>
          </a:prstGeom>
          <a:noFill/>
          <a:ln/>
        </p:spPr>
        <p:txBody>
          <a:bodyPr wrap="square" lIns="0" tIns="0" rIns="0" bIns="0" rtlCol="0" anchor="t"/>
          <a:lstStyle/>
          <a:p>
            <a:pPr algn="l" indent="0" marL="0">
              <a:lnSpc>
                <a:spcPts val="4600"/>
              </a:lnSpc>
              <a:buNone/>
            </a:pPr>
            <a:r>
              <a:rPr lang="en-US" sz="3700" b="1" dirty="0">
                <a:solidFill>
                  <a:srgbClr val="272525"/>
                </a:solidFill>
                <a:latin typeface="Barlow Bold" pitchFamily="34" charset="0"/>
                <a:ea typeface="Barlow Bold" pitchFamily="34" charset="-122"/>
                <a:cs typeface="Barlow Bold" pitchFamily="34" charset="-120"/>
              </a:rPr>
              <a:t>Displays the player's current score at the top of the frame.</a:t>
            </a:r>
            <a:endParaRPr lang="en-US" sz="3700" dirty="0"/>
          </a:p>
        </p:txBody>
      </p:sp>
      <p:pic>
        <p:nvPicPr>
          <p:cNvPr id="10" name="Image 3" descr="preencoded.png">    </p:cNvPr>
          <p:cNvPicPr>
            <a:picLocks noChangeAspect="1"/>
          </p:cNvPicPr>
          <p:nvPr/>
        </p:nvPicPr>
        <p:blipFill>
          <a:blip r:embed="rId4"/>
          <a:stretch>
            <a:fillRect/>
          </a:stretch>
        </p:blipFill>
        <p:spPr>
          <a:xfrm>
            <a:off x="9723596" y="3934778"/>
            <a:ext cx="448508" cy="448508"/>
          </a:xfrm>
          <a:prstGeom prst="rect">
            <a:avLst/>
          </a:prstGeom>
        </p:spPr>
      </p:pic>
      <p:sp>
        <p:nvSpPr>
          <p:cNvPr id="11" name="Text 5"/>
          <p:cNvSpPr/>
          <p:nvPr/>
        </p:nvSpPr>
        <p:spPr>
          <a:xfrm>
            <a:off x="9723596" y="4562713"/>
            <a:ext cx="4278749" cy="590193"/>
          </a:xfrm>
          <a:prstGeom prst="rect">
            <a:avLst/>
          </a:prstGeom>
          <a:noFill/>
          <a:ln/>
        </p:spPr>
        <p:txBody>
          <a:bodyPr wrap="none" lIns="0" tIns="0" rIns="0" bIns="0" rtlCol="0" anchor="t"/>
          <a:lstStyle/>
          <a:p>
            <a:pPr algn="l" indent="0" marL="0">
              <a:lnSpc>
                <a:spcPts val="4600"/>
              </a:lnSpc>
              <a:buNone/>
            </a:pPr>
            <a:r>
              <a:rPr lang="en-US" sz="3700" b="1" dirty="0">
                <a:solidFill>
                  <a:srgbClr val="272525"/>
                </a:solidFill>
                <a:latin typeface="Barlow Bold" pitchFamily="34" charset="0"/>
                <a:ea typeface="Barlow Bold" pitchFamily="34" charset="-122"/>
                <a:cs typeface="Barlow Bold" pitchFamily="34" charset="-120"/>
              </a:rPr>
              <a:t>Canvas</a:t>
            </a:r>
            <a:endParaRPr lang="en-US" sz="3700" dirty="0"/>
          </a:p>
        </p:txBody>
      </p:sp>
      <p:sp>
        <p:nvSpPr>
          <p:cNvPr id="12" name="Text 6"/>
          <p:cNvSpPr/>
          <p:nvPr/>
        </p:nvSpPr>
        <p:spPr>
          <a:xfrm>
            <a:off x="9723596" y="5260538"/>
            <a:ext cx="4278749" cy="2360771"/>
          </a:xfrm>
          <a:prstGeom prst="rect">
            <a:avLst/>
          </a:prstGeom>
          <a:noFill/>
          <a:ln/>
        </p:spPr>
        <p:txBody>
          <a:bodyPr wrap="square" lIns="0" tIns="0" rIns="0" bIns="0" rtlCol="0" anchor="t"/>
          <a:lstStyle/>
          <a:p>
            <a:pPr algn="l" indent="0" marL="0">
              <a:lnSpc>
                <a:spcPts val="4600"/>
              </a:lnSpc>
              <a:buNone/>
            </a:pPr>
            <a:r>
              <a:rPr lang="en-US" sz="3700" b="1" dirty="0">
                <a:solidFill>
                  <a:srgbClr val="272525"/>
                </a:solidFill>
                <a:latin typeface="Barlow Bold" pitchFamily="34" charset="0"/>
                <a:ea typeface="Barlow Bold" pitchFamily="34" charset="-122"/>
                <a:cs typeface="Barlow Bold" pitchFamily="34" charset="-120"/>
              </a:rPr>
              <a:t>Where the snake and food are visually rendered against a dark background.</a:t>
            </a:r>
            <a:endParaRPr lang="en-US" sz="3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731163" y="783788"/>
            <a:ext cx="6329243" cy="948333"/>
          </a:xfrm>
          <a:prstGeom prst="rect">
            <a:avLst/>
          </a:prstGeom>
          <a:noFill/>
          <a:ln/>
        </p:spPr>
        <p:txBody>
          <a:bodyPr wrap="none" lIns="0" tIns="0" rIns="0" bIns="0" rtlCol="0" anchor="t"/>
          <a:lstStyle/>
          <a:p>
            <a:pPr indent="0" marL="0">
              <a:lnSpc>
                <a:spcPts val="7450"/>
              </a:lnSpc>
              <a:buNone/>
            </a:pPr>
            <a:r>
              <a:rPr lang="en-US" sz="5950" b="1" dirty="0">
                <a:solidFill>
                  <a:srgbClr val="7068F4"/>
                </a:solidFill>
                <a:latin typeface="Barlow Bold" pitchFamily="34" charset="0"/>
                <a:ea typeface="Barlow Bold" pitchFamily="34" charset="-122"/>
                <a:cs typeface="Barlow Bold" pitchFamily="34" charset="-120"/>
              </a:rPr>
              <a:t>Conclusion</a:t>
            </a:r>
            <a:endParaRPr lang="en-US" sz="5950" dirty="0"/>
          </a:p>
        </p:txBody>
      </p:sp>
      <p:sp>
        <p:nvSpPr>
          <p:cNvPr id="3" name="Text 1"/>
          <p:cNvSpPr/>
          <p:nvPr/>
        </p:nvSpPr>
        <p:spPr>
          <a:xfrm>
            <a:off x="731163" y="1940957"/>
            <a:ext cx="6329243" cy="5504736"/>
          </a:xfrm>
          <a:prstGeom prst="rect">
            <a:avLst/>
          </a:prstGeom>
          <a:noFill/>
          <a:ln/>
        </p:spPr>
        <p:txBody>
          <a:bodyPr wrap="square" lIns="0" tIns="0" rIns="0" bIns="0" rtlCol="0" anchor="t"/>
          <a:lstStyle/>
          <a:p>
            <a:pPr indent="0" marL="0">
              <a:lnSpc>
                <a:spcPts val="4300"/>
              </a:lnSpc>
              <a:buNone/>
            </a:pPr>
            <a:r>
              <a:rPr lang="en-US" sz="3450" b="1" dirty="0">
                <a:solidFill>
                  <a:srgbClr val="7068F4"/>
                </a:solidFill>
                <a:latin typeface="Barlow Bold" pitchFamily="34" charset="0"/>
                <a:ea typeface="Barlow Bold" pitchFamily="34" charset="-122"/>
                <a:cs typeface="Barlow Bold" pitchFamily="34" charset="-120"/>
              </a:rPr>
              <a:t>This Snake Game successfully integrates AI pathfinding with an engaging GUI. The BFS algorithm ensures intelligent snake navigation, while the </a:t>
            </a:r>
            <a:pPr indent="0" marL="0">
              <a:lnSpc>
                <a:spcPts val="4300"/>
              </a:lnSpc>
              <a:buNone/>
            </a:pPr>
            <a:r>
              <a:rPr lang="en-US" sz="3450" b="1" dirty="0">
                <a:solidFill>
                  <a:srgbClr val="272525"/>
                </a:solidFill>
                <a:highlight>
                  <a:srgbClr val="D2CFFC"/>
                </a:highlight>
                <a:latin typeface="Consolas" pitchFamily="34" charset="0"/>
                <a:ea typeface="Consolas" pitchFamily="34" charset="-122"/>
                <a:cs typeface="Consolas" pitchFamily="34" charset="-120"/>
              </a:rPr>
              <a:t>tkinter</a:t>
            </a:r>
            <a:pPr indent="0" marL="0">
              <a:lnSpc>
                <a:spcPts val="4300"/>
              </a:lnSpc>
              <a:buNone/>
            </a:pPr>
            <a:r>
              <a:rPr lang="en-US" sz="3450" b="1" dirty="0">
                <a:solidFill>
                  <a:srgbClr val="7068F4"/>
                </a:solidFill>
                <a:latin typeface="Barlow Bold" pitchFamily="34" charset="0"/>
                <a:ea typeface="Barlow Bold" pitchFamily="34" charset="-122"/>
                <a:cs typeface="Barlow Bold" pitchFamily="34" charset="-120"/>
              </a:rPr>
              <a:t> interface provides a smooth user experience. This project serves as a strong foundation for more advanced games and simulations.</a:t>
            </a:r>
            <a:endParaRPr lang="en-US" sz="3450" dirty="0"/>
          </a:p>
        </p:txBody>
      </p:sp>
      <p:pic>
        <p:nvPicPr>
          <p:cNvPr id="4" name="Image 0" descr="preencoded.png">    </p:cNvPr>
          <p:cNvPicPr>
            <a:picLocks noChangeAspect="1"/>
          </p:cNvPicPr>
          <p:nvPr/>
        </p:nvPicPr>
        <p:blipFill>
          <a:blip r:embed="rId1"/>
          <a:stretch>
            <a:fillRect/>
          </a:stretch>
        </p:blipFill>
        <p:spPr>
          <a:xfrm>
            <a:off x="7577614" y="2037397"/>
            <a:ext cx="6072188" cy="4154567"/>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EEEFF5">
              <a:alpha val="85000"/>
            </a:srgbClr>
          </a:solidFill>
          <a:ln/>
        </p:spPr>
      </p:sp>
      <p:sp>
        <p:nvSpPr>
          <p:cNvPr id="4" name="Text 1"/>
          <p:cNvSpPr/>
          <p:nvPr/>
        </p:nvSpPr>
        <p:spPr>
          <a:xfrm>
            <a:off x="758309" y="1455777"/>
            <a:ext cx="7868245" cy="983575"/>
          </a:xfrm>
          <a:prstGeom prst="rect">
            <a:avLst/>
          </a:prstGeom>
          <a:noFill/>
          <a:ln/>
        </p:spPr>
        <p:txBody>
          <a:bodyPr wrap="none" lIns="0" tIns="0" rIns="0" bIns="0" rtlCol="0" anchor="t"/>
          <a:lstStyle/>
          <a:p>
            <a:pPr indent="0" marL="0">
              <a:lnSpc>
                <a:spcPts val="7700"/>
              </a:lnSpc>
              <a:buNone/>
            </a:pPr>
            <a:r>
              <a:rPr lang="en-US" sz="6150" b="1" dirty="0">
                <a:solidFill>
                  <a:srgbClr val="7068F4"/>
                </a:solidFill>
                <a:latin typeface="Barlow Bold" pitchFamily="34" charset="0"/>
                <a:ea typeface="Barlow Bold" pitchFamily="34" charset="-122"/>
                <a:cs typeface="Barlow Bold" pitchFamily="34" charset="-120"/>
              </a:rPr>
              <a:t>Future Improvements</a:t>
            </a:r>
            <a:endParaRPr lang="en-US" sz="6150" dirty="0"/>
          </a:p>
        </p:txBody>
      </p:sp>
      <p:sp>
        <p:nvSpPr>
          <p:cNvPr id="5" name="Shape 2"/>
          <p:cNvSpPr/>
          <p:nvPr/>
        </p:nvSpPr>
        <p:spPr>
          <a:xfrm>
            <a:off x="758309" y="3007995"/>
            <a:ext cx="379095" cy="379095"/>
          </a:xfrm>
          <a:prstGeom prst="roundRect">
            <a:avLst>
              <a:gd name="adj" fmla="val 51437"/>
            </a:avLst>
          </a:prstGeom>
          <a:solidFill>
            <a:srgbClr val="EEEFF5"/>
          </a:solidFill>
          <a:ln/>
          <a:effectLst>
            <a:outerShdw sx="100000" sy="100000" kx="0" ky="0" algn="bl" rotWithShape="0" blurRad="53340" dist="26670" dir="13500000">
              <a:srgbClr val="ffffff">
                <a:alpha val="70000"/>
              </a:srgbClr>
            </a:outerShdw>
          </a:effectLst>
        </p:spPr>
      </p:sp>
      <p:sp>
        <p:nvSpPr>
          <p:cNvPr id="6" name="Text 3"/>
          <p:cNvSpPr/>
          <p:nvPr/>
        </p:nvSpPr>
        <p:spPr>
          <a:xfrm>
            <a:off x="1353979" y="300799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Dynamic Difficulty</a:t>
            </a:r>
            <a:endParaRPr lang="en-US" sz="2200" dirty="0"/>
          </a:p>
        </p:txBody>
      </p:sp>
      <p:sp>
        <p:nvSpPr>
          <p:cNvPr id="7" name="Text 4"/>
          <p:cNvSpPr/>
          <p:nvPr/>
        </p:nvSpPr>
        <p:spPr>
          <a:xfrm>
            <a:off x="1353979" y="3494127"/>
            <a:ext cx="5852993" cy="346710"/>
          </a:xfrm>
          <a:prstGeom prst="rect">
            <a:avLst/>
          </a:prstGeom>
          <a:noFill/>
          <a:ln/>
        </p:spPr>
        <p:txBody>
          <a:bodyPr wrap="non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Increase speed as the score increases.</a:t>
            </a:r>
            <a:endParaRPr lang="en-US" sz="1700" dirty="0"/>
          </a:p>
        </p:txBody>
      </p:sp>
      <p:sp>
        <p:nvSpPr>
          <p:cNvPr id="8" name="Shape 5"/>
          <p:cNvSpPr/>
          <p:nvPr/>
        </p:nvSpPr>
        <p:spPr>
          <a:xfrm>
            <a:off x="7423547" y="3007995"/>
            <a:ext cx="379095" cy="379095"/>
          </a:xfrm>
          <a:prstGeom prst="roundRect">
            <a:avLst>
              <a:gd name="adj" fmla="val 51437"/>
            </a:avLst>
          </a:prstGeom>
          <a:solidFill>
            <a:srgbClr val="EEEFF5"/>
          </a:solidFill>
          <a:ln/>
          <a:effectLst>
            <a:outerShdw sx="100000" sy="100000" kx="0" ky="0" algn="bl" rotWithShape="0" blurRad="53340" dist="26670" dir="13500000">
              <a:srgbClr val="ffffff">
                <a:alpha val="70000"/>
              </a:srgbClr>
            </a:outerShdw>
          </a:effectLst>
        </p:spPr>
      </p:sp>
      <p:sp>
        <p:nvSpPr>
          <p:cNvPr id="9" name="Text 6"/>
          <p:cNvSpPr/>
          <p:nvPr/>
        </p:nvSpPr>
        <p:spPr>
          <a:xfrm>
            <a:off x="8019217" y="3007995"/>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Obstacle Generation</a:t>
            </a:r>
            <a:endParaRPr lang="en-US" sz="2200" dirty="0"/>
          </a:p>
        </p:txBody>
      </p:sp>
      <p:sp>
        <p:nvSpPr>
          <p:cNvPr id="10" name="Text 7"/>
          <p:cNvSpPr/>
          <p:nvPr/>
        </p:nvSpPr>
        <p:spPr>
          <a:xfrm>
            <a:off x="8019217" y="3494127"/>
            <a:ext cx="5852993" cy="346710"/>
          </a:xfrm>
          <a:prstGeom prst="rect">
            <a:avLst/>
          </a:prstGeom>
          <a:noFill/>
          <a:ln/>
        </p:spPr>
        <p:txBody>
          <a:bodyPr wrap="non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Add obstacles to make the game more challenging.</a:t>
            </a:r>
            <a:endParaRPr lang="en-US" sz="1700" dirty="0"/>
          </a:p>
        </p:txBody>
      </p:sp>
      <p:sp>
        <p:nvSpPr>
          <p:cNvPr id="11" name="Shape 8"/>
          <p:cNvSpPr/>
          <p:nvPr/>
        </p:nvSpPr>
        <p:spPr>
          <a:xfrm>
            <a:off x="758309" y="4301133"/>
            <a:ext cx="379095" cy="379095"/>
          </a:xfrm>
          <a:prstGeom prst="roundRect">
            <a:avLst>
              <a:gd name="adj" fmla="val 51437"/>
            </a:avLst>
          </a:prstGeom>
          <a:solidFill>
            <a:srgbClr val="EEEFF5"/>
          </a:solidFill>
          <a:ln/>
          <a:effectLst>
            <a:outerShdw sx="100000" sy="100000" kx="0" ky="0" algn="bl" rotWithShape="0" blurRad="53340" dist="26670" dir="13500000">
              <a:srgbClr val="ffffff">
                <a:alpha val="70000"/>
              </a:srgbClr>
            </a:outerShdw>
          </a:effectLst>
        </p:spPr>
      </p:sp>
      <p:sp>
        <p:nvSpPr>
          <p:cNvPr id="12" name="Text 9"/>
          <p:cNvSpPr/>
          <p:nvPr/>
        </p:nvSpPr>
        <p:spPr>
          <a:xfrm>
            <a:off x="1353979" y="4301133"/>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Multiple Levels</a:t>
            </a:r>
            <a:endParaRPr lang="en-US" sz="2200" dirty="0"/>
          </a:p>
        </p:txBody>
      </p:sp>
      <p:sp>
        <p:nvSpPr>
          <p:cNvPr id="13" name="Text 10"/>
          <p:cNvSpPr/>
          <p:nvPr/>
        </p:nvSpPr>
        <p:spPr>
          <a:xfrm>
            <a:off x="1353979" y="4787265"/>
            <a:ext cx="5852993" cy="346710"/>
          </a:xfrm>
          <a:prstGeom prst="rect">
            <a:avLst/>
          </a:prstGeom>
          <a:noFill/>
          <a:ln/>
        </p:spPr>
        <p:txBody>
          <a:bodyPr wrap="non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Create different levels with unique layouts.</a:t>
            </a:r>
            <a:endParaRPr lang="en-US" sz="1700" dirty="0"/>
          </a:p>
        </p:txBody>
      </p:sp>
      <p:sp>
        <p:nvSpPr>
          <p:cNvPr id="14" name="Shape 11"/>
          <p:cNvSpPr/>
          <p:nvPr/>
        </p:nvSpPr>
        <p:spPr>
          <a:xfrm>
            <a:off x="7423547" y="4301133"/>
            <a:ext cx="379095" cy="379095"/>
          </a:xfrm>
          <a:prstGeom prst="roundRect">
            <a:avLst>
              <a:gd name="adj" fmla="val 51437"/>
            </a:avLst>
          </a:prstGeom>
          <a:solidFill>
            <a:srgbClr val="EEEFF5"/>
          </a:solidFill>
          <a:ln/>
          <a:effectLst>
            <a:outerShdw sx="100000" sy="100000" kx="0" ky="0" algn="bl" rotWithShape="0" blurRad="53340" dist="26670" dir="13500000">
              <a:srgbClr val="ffffff">
                <a:alpha val="70000"/>
              </a:srgbClr>
            </a:outerShdw>
          </a:effectLst>
        </p:spPr>
      </p:sp>
      <p:sp>
        <p:nvSpPr>
          <p:cNvPr id="15" name="Text 12"/>
          <p:cNvSpPr/>
          <p:nvPr/>
        </p:nvSpPr>
        <p:spPr>
          <a:xfrm>
            <a:off x="8019217" y="4301133"/>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Enhanced Pathfinding</a:t>
            </a:r>
            <a:endParaRPr lang="en-US" sz="2200" dirty="0"/>
          </a:p>
        </p:txBody>
      </p:sp>
      <p:sp>
        <p:nvSpPr>
          <p:cNvPr id="16" name="Text 13"/>
          <p:cNvSpPr/>
          <p:nvPr/>
        </p:nvSpPr>
        <p:spPr>
          <a:xfrm>
            <a:off x="8019217" y="4787265"/>
            <a:ext cx="5852993" cy="693420"/>
          </a:xfrm>
          <a:prstGeom prst="rect">
            <a:avLst/>
          </a:prstGeom>
          <a:noFill/>
          <a:ln/>
        </p:spPr>
        <p:txBody>
          <a:bodyPr wrap="squar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Use A* or other algorithms for more efficient navigation.</a:t>
            </a:r>
            <a:endParaRPr lang="en-US" sz="1700" dirty="0"/>
          </a:p>
        </p:txBody>
      </p:sp>
      <p:sp>
        <p:nvSpPr>
          <p:cNvPr id="17" name="Shape 14"/>
          <p:cNvSpPr/>
          <p:nvPr/>
        </p:nvSpPr>
        <p:spPr>
          <a:xfrm>
            <a:off x="758309" y="5940981"/>
            <a:ext cx="379095" cy="379095"/>
          </a:xfrm>
          <a:prstGeom prst="roundRect">
            <a:avLst>
              <a:gd name="adj" fmla="val 51437"/>
            </a:avLst>
          </a:prstGeom>
          <a:solidFill>
            <a:srgbClr val="EEEFF5"/>
          </a:solidFill>
          <a:ln/>
          <a:effectLst>
            <a:outerShdw sx="100000" sy="100000" kx="0" ky="0" algn="bl" rotWithShape="0" blurRad="53340" dist="26670" dir="13500000">
              <a:srgbClr val="ffffff">
                <a:alpha val="70000"/>
              </a:srgbClr>
            </a:outerShdw>
          </a:effectLst>
        </p:spPr>
      </p:sp>
      <p:sp>
        <p:nvSpPr>
          <p:cNvPr id="18" name="Text 15"/>
          <p:cNvSpPr/>
          <p:nvPr/>
        </p:nvSpPr>
        <p:spPr>
          <a:xfrm>
            <a:off x="1353979" y="5940981"/>
            <a:ext cx="2850713" cy="356235"/>
          </a:xfrm>
          <a:prstGeom prst="rect">
            <a:avLst/>
          </a:prstGeom>
          <a:noFill/>
          <a:ln/>
        </p:spPr>
        <p:txBody>
          <a:bodyPr wrap="none" lIns="0" tIns="0" rIns="0" bIns="0" rtlCol="0" anchor="t"/>
          <a:lstStyle/>
          <a:p>
            <a:pPr indent="0" marL="0">
              <a:lnSpc>
                <a:spcPts val="2800"/>
              </a:lnSpc>
              <a:buNone/>
            </a:pPr>
            <a:r>
              <a:rPr lang="en-US" sz="2200" b="1" dirty="0">
                <a:solidFill>
                  <a:srgbClr val="272525"/>
                </a:solidFill>
                <a:latin typeface="Barlow Bold" pitchFamily="34" charset="0"/>
                <a:ea typeface="Barlow Bold" pitchFamily="34" charset="-122"/>
                <a:cs typeface="Barlow Bold" pitchFamily="34" charset="-120"/>
              </a:rPr>
              <a:t>Customizable Settings</a:t>
            </a:r>
            <a:endParaRPr lang="en-US" sz="2200" dirty="0"/>
          </a:p>
        </p:txBody>
      </p:sp>
      <p:sp>
        <p:nvSpPr>
          <p:cNvPr id="19" name="Text 16"/>
          <p:cNvSpPr/>
          <p:nvPr/>
        </p:nvSpPr>
        <p:spPr>
          <a:xfrm>
            <a:off x="1353979" y="6427113"/>
            <a:ext cx="12518112" cy="346710"/>
          </a:xfrm>
          <a:prstGeom prst="rect">
            <a:avLst/>
          </a:prstGeom>
          <a:noFill/>
          <a:ln/>
        </p:spPr>
        <p:txBody>
          <a:bodyPr wrap="none" lIns="0" tIns="0" rIns="0" bIns="0" rtlCol="0" anchor="t"/>
          <a:lstStyle/>
          <a:p>
            <a:pPr indent="0" marL="0">
              <a:lnSpc>
                <a:spcPts val="2700"/>
              </a:lnSpc>
              <a:buNone/>
            </a:pPr>
            <a:r>
              <a:rPr lang="en-US" sz="1700" dirty="0">
                <a:solidFill>
                  <a:srgbClr val="272525"/>
                </a:solidFill>
                <a:latin typeface="Montserrat" pitchFamily="34" charset="0"/>
                <a:ea typeface="Montserrat" pitchFamily="34" charset="-122"/>
                <a:cs typeface="Montserrat" pitchFamily="34" charset="-120"/>
              </a:rPr>
              <a:t>Allow users to adjust grid size, speed, and colors.</a:t>
            </a:r>
            <a:endParaRPr lang="en-US" sz="17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10</Slides>
  <Notes>10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vt:i4>
      </vt:variant>
    </vt:vector>
  </HeadingPairs>
  <TitlesOfParts>
    <vt:vector size="13"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2024-12-21T10:27:55Z</dcterms:created>
  <dcterms:modified xsi:type="dcterms:W3CDTF">2024-12-21T10:27:55Z</dcterms:modified>
</cp:coreProperties>
</file>